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1C7DDB"/>
    <a:srgbClr val="0948CB"/>
    <a:srgbClr val="0B49CB"/>
    <a:srgbClr val="F2F4F8"/>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p:scale>
          <a:sx n="60" d="100"/>
          <a:sy n="60" d="100"/>
        </p:scale>
        <p:origin x="1012" y="-24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5/10/relationships/revisionInfo" Target="revisionInfo.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8/6/2024</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jpeg>
</file>

<file path=ppt/media/image29.png>
</file>

<file path=ppt/media/image3.png>
</file>

<file path=ppt/media/image30.png>
</file>

<file path=ppt/media/image31.png>
</file>

<file path=ppt/media/image32.jpeg>
</file>

<file path=ppt/media/image33.png>
</file>

<file path=ppt/media/image34.png>
</file>

<file path=ppt/media/image35.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8/6/2024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37</a:t>
            </a:fld>
            <a:endParaRPr lang="en-US"/>
          </a:p>
        </p:txBody>
      </p:sp>
    </p:spTree>
    <p:extLst>
      <p:ext uri="{BB962C8B-B14F-4D97-AF65-F5344CB8AC3E}">
        <p14:creationId xmlns:p14="http://schemas.microsoft.com/office/powerpoint/2010/main" val="16913550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Ref idx="1002">
        <a:schemeClr val="bg2"/>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372729463"/>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r>
              <a:rPr lang="en-US" dirty="0"/>
              <a:t>Rachel Lawale</a:t>
            </a:r>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r>
              <a:rPr lang="en-US" dirty="0"/>
              <a:t>Rachel Lawale</a:t>
            </a:r>
          </a:p>
          <a:p>
            <a:endParaRPr lang="en-US" dirty="0"/>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8/6/2024</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r>
              <a:rPr lang="en-US" dirty="0"/>
              <a:t>Rachel Lawale</a:t>
            </a:r>
          </a:p>
          <a:p>
            <a:endParaRPr lang="en-US" dirty="0"/>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7.png"/></Relationships>
</file>

<file path=ppt/slides/_rels/slide38.xml.rels><?xml version="1.0" encoding="UTF-8" standalone="yes"?>
<Relationships xmlns="http://schemas.openxmlformats.org/package/2006/relationships"><Relationship Id="rId2" Type="http://schemas.openxmlformats.org/officeDocument/2006/relationships/image" Target="../media/image28.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32.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35.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6" y="4568734"/>
            <a:ext cx="2514600"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Rachel Lawale</a:t>
            </a:r>
          </a:p>
          <a:p>
            <a:r>
              <a:rPr lang="en-US" dirty="0">
                <a:solidFill>
                  <a:schemeClr val="bg2"/>
                </a:solidFill>
                <a:latin typeface="Abadi" panose="020B0604020104020204" pitchFamily="34" charset="0"/>
                <a:ea typeface="SF Pro" pitchFamily="2" charset="0"/>
                <a:cs typeface="SF Pro" pitchFamily="2" charset="0"/>
              </a:rPr>
              <a:t>6</a:t>
            </a:r>
            <a:r>
              <a:rPr lang="en-US" baseline="30000" dirty="0">
                <a:solidFill>
                  <a:schemeClr val="bg2"/>
                </a:solidFill>
                <a:latin typeface="Abadi" panose="020B0604020104020204" pitchFamily="34" charset="0"/>
                <a:ea typeface="SF Pro" pitchFamily="2" charset="0"/>
                <a:cs typeface="SF Pro" pitchFamily="2" charset="0"/>
              </a:rPr>
              <a:t>th</a:t>
            </a:r>
            <a:r>
              <a:rPr lang="en-US" dirty="0">
                <a:solidFill>
                  <a:schemeClr val="bg2"/>
                </a:solidFill>
                <a:latin typeface="Abadi" panose="020B0604020104020204" pitchFamily="34" charset="0"/>
                <a:ea typeface="SF Pro" pitchFamily="2" charset="0"/>
                <a:cs typeface="SF Pro" pitchFamily="2" charset="0"/>
              </a:rPr>
              <a:t> Aug, 2024</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sp>
        <p:nvSpPr>
          <p:cNvPr id="2" name="Rectangle 1">
            <a:extLst>
              <a:ext uri="{FF2B5EF4-FFF2-40B4-BE49-F238E27FC236}">
                <a16:creationId xmlns:a16="http://schemas.microsoft.com/office/drawing/2014/main" id="{D07EE78E-28A4-45E6-B54B-72F7DF55FA92}"/>
              </a:ext>
            </a:extLst>
          </p:cNvPr>
          <p:cNvSpPr>
            <a:spLocks noChangeArrowheads="1"/>
          </p:cNvSpPr>
          <p:nvPr/>
        </p:nvSpPr>
        <p:spPr bwMode="auto">
          <a:xfrm>
            <a:off x="164389" y="1269913"/>
            <a:ext cx="6809618"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rPr>
              <a:t>Data Wrangling Process:</a:t>
            </a:r>
          </a:p>
          <a:p>
            <a:pPr marL="285750" marR="0" lvl="0" indent="-2857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600" b="1"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Data Collection:</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Data was collected using the SpaceX REST API and web scraping from relevant web pages.</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JSON responses from the API were converted into Pandas </a:t>
            </a:r>
            <a:r>
              <a:rPr kumimoji="0" lang="en-US" altLang="en-US" sz="1200" i="0" u="none" strike="noStrike" cap="none" normalizeH="0" baseline="0" dirty="0" err="1">
                <a:ln>
                  <a:noFill/>
                </a:ln>
                <a:solidFill>
                  <a:schemeClr val="tx1"/>
                </a:solidFill>
                <a:effectLst/>
              </a:rPr>
              <a:t>DataFrames</a:t>
            </a:r>
            <a:r>
              <a:rPr kumimoji="0" lang="en-US" altLang="en-US" sz="1200" i="0" u="none" strike="noStrike" cap="none" normalizeH="0" baseline="0" dirty="0">
                <a:ln>
                  <a:noFill/>
                </a:ln>
                <a:solidFill>
                  <a:schemeClr val="tx1"/>
                </a:solidFill>
                <a:effectLst/>
              </a:rPr>
              <a:t>.</a:t>
            </a:r>
          </a:p>
          <a:p>
            <a:pPr marL="628650" marR="0" lvl="1"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Attribute Extraction:</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Key attributes extracted include: Flight Number, Date, Booster version, Payload mass, Orbit, Launch Site, Outcome, Flights, Grid Fins, Reused, Legs, Landing pad, Block, Reused count, Serial, Longitude, and Latitude.</a:t>
            </a:r>
          </a:p>
          <a:p>
            <a:pPr marL="628650" marR="0" lvl="1"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Attribute Cleaning:</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a:t>
            </a:r>
            <a:r>
              <a:rPr kumimoji="0" lang="en-US" altLang="en-US" sz="1200" i="0" u="none" strike="noStrike" cap="none" normalizeH="0" baseline="0" dirty="0" err="1">
                <a:ln>
                  <a:noFill/>
                </a:ln>
                <a:solidFill>
                  <a:schemeClr val="tx1"/>
                </a:solidFill>
                <a:effectLst/>
              </a:rPr>
              <a:t>LaunchSite</a:t>
            </a:r>
            <a:r>
              <a:rPr kumimoji="0" lang="en-US" altLang="en-US" sz="1200" i="0" u="none" strike="noStrike" cap="none" normalizeH="0" baseline="0" dirty="0">
                <a:ln>
                  <a:noFill/>
                </a:ln>
                <a:solidFill>
                  <a:schemeClr val="tx1"/>
                </a:solidFill>
                <a:effectLst/>
              </a:rPr>
              <a:t> column was cleaned to categorize different launch sites such as Vandenberg AFB, Kennedy Space Center, and CCAFS SLC 40.</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Orbit column was standardized to include orbits like LEO (Low Earth Orbit) and GTO (Geosynchronous Transfer Orbit).</a:t>
            </a: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Outcome Processing:</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Outcome column, indicating if the first stage successfully landed, was converted into binary classes:</a:t>
            </a:r>
          </a:p>
          <a:p>
            <a:pPr marL="914400" marR="0" lvl="2" indent="0" algn="just" defTabSz="914400" rtl="0" eaLnBrk="0" fontAlgn="base" latinLnBrk="0" hangingPunct="0">
              <a:lnSpc>
                <a:spcPct val="100000"/>
              </a:lnSpc>
              <a:spcBef>
                <a:spcPct val="0"/>
              </a:spcBef>
              <a:spcAft>
                <a:spcPct val="0"/>
              </a:spcAft>
              <a:buClrTx/>
              <a:buSzTx/>
              <a:buFontTx/>
              <a:buChar char="•"/>
              <a:tabLst/>
            </a:pPr>
            <a:r>
              <a:rPr kumimoji="0" lang="en-US" altLang="en-US" sz="1200" i="0" u="none" strike="noStrike" cap="none" normalizeH="0" baseline="0" dirty="0">
                <a:ln>
                  <a:noFill/>
                </a:ln>
                <a:solidFill>
                  <a:schemeClr val="tx1"/>
                </a:solidFill>
                <a:effectLst/>
              </a:rPr>
              <a:t>1 for successful landings (e.g., True ASDS).</a:t>
            </a:r>
          </a:p>
          <a:p>
            <a:pPr marL="914400" marR="0" lvl="2" indent="0" algn="just" defTabSz="914400" rtl="0" eaLnBrk="0" fontAlgn="base" latinLnBrk="0" hangingPunct="0">
              <a:lnSpc>
                <a:spcPct val="100000"/>
              </a:lnSpc>
              <a:spcBef>
                <a:spcPct val="0"/>
              </a:spcBef>
              <a:spcAft>
                <a:spcPct val="0"/>
              </a:spcAft>
              <a:buClrTx/>
              <a:buSzTx/>
              <a:buFontTx/>
              <a:buChar char="•"/>
              <a:tabLst/>
            </a:pPr>
            <a:r>
              <a:rPr kumimoji="0" lang="en-US" altLang="en-US" sz="1200" i="0" u="none" strike="noStrike" cap="none" normalizeH="0" baseline="0" dirty="0">
                <a:ln>
                  <a:noFill/>
                </a:ln>
                <a:solidFill>
                  <a:schemeClr val="tx1"/>
                </a:solidFill>
                <a:effectLst/>
              </a:rPr>
              <a:t>0 for unsuccessful landings (e.g., False ASDS).</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classification variable Y was created to represent these outcomes.</a:t>
            </a:r>
          </a:p>
          <a:p>
            <a:pPr marL="457200" marR="0" lvl="1" indent="0" algn="just"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171450" marR="0" lvl="0" indent="-171450" algn="just"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Data Normalization:</a:t>
            </a:r>
          </a:p>
          <a:p>
            <a:pPr marL="457200" marR="0" lvl="1"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data was normalized and structured into a flat table, ensuring consistency and ease of analysis.</a:t>
            </a:r>
          </a:p>
        </p:txBody>
      </p:sp>
      <p:pic>
        <p:nvPicPr>
          <p:cNvPr id="3" name="Picture 2">
            <a:extLst>
              <a:ext uri="{FF2B5EF4-FFF2-40B4-BE49-F238E27FC236}">
                <a16:creationId xmlns:a16="http://schemas.microsoft.com/office/drawing/2014/main" id="{D7F1D38F-18AA-4723-97C1-32D1BE113074}"/>
              </a:ext>
            </a:extLst>
          </p:cNvPr>
          <p:cNvPicPr>
            <a:picLocks noChangeAspect="1"/>
          </p:cNvPicPr>
          <p:nvPr/>
        </p:nvPicPr>
        <p:blipFill>
          <a:blip r:embed="rId3"/>
          <a:stretch>
            <a:fillRect/>
          </a:stretch>
        </p:blipFill>
        <p:spPr>
          <a:xfrm>
            <a:off x="6974007" y="1586354"/>
            <a:ext cx="4725336" cy="1970282"/>
          </a:xfrm>
          <a:prstGeom prst="rect">
            <a:avLst/>
          </a:prstGeom>
        </p:spPr>
      </p:pic>
      <p:sp>
        <p:nvSpPr>
          <p:cNvPr id="7" name="TextBox 6">
            <a:extLst>
              <a:ext uri="{FF2B5EF4-FFF2-40B4-BE49-F238E27FC236}">
                <a16:creationId xmlns:a16="http://schemas.microsoft.com/office/drawing/2014/main" id="{FD77E83F-7BDE-488C-BEAE-34CB913AB110}"/>
              </a:ext>
            </a:extLst>
          </p:cNvPr>
          <p:cNvSpPr txBox="1"/>
          <p:nvPr/>
        </p:nvSpPr>
        <p:spPr>
          <a:xfrm>
            <a:off x="7936849" y="3870625"/>
            <a:ext cx="3521123" cy="369332"/>
          </a:xfrm>
          <a:prstGeom prst="rect">
            <a:avLst/>
          </a:prstGeom>
          <a:noFill/>
        </p:spPr>
        <p:txBody>
          <a:bodyPr wrap="square" rtlCol="0">
            <a:spAutoFit/>
          </a:bodyPr>
          <a:lstStyle/>
          <a:p>
            <a:r>
              <a:rPr lang="en-US" dirty="0"/>
              <a:t>Data Wrangling </a:t>
            </a:r>
            <a:r>
              <a:rPr lang="en-US" dirty="0" err="1"/>
              <a:t>FlowChart</a:t>
            </a:r>
            <a:endParaRPr lang="en-US" dirty="0"/>
          </a:p>
        </p:txBody>
      </p:sp>
      <p:sp>
        <p:nvSpPr>
          <p:cNvPr id="9" name="TextBox 8">
            <a:extLst>
              <a:ext uri="{FF2B5EF4-FFF2-40B4-BE49-F238E27FC236}">
                <a16:creationId xmlns:a16="http://schemas.microsoft.com/office/drawing/2014/main" id="{47CE8795-D021-417E-9868-7B28BE8612F9}"/>
              </a:ext>
            </a:extLst>
          </p:cNvPr>
          <p:cNvSpPr txBox="1"/>
          <p:nvPr/>
        </p:nvSpPr>
        <p:spPr>
          <a:xfrm>
            <a:off x="7315199" y="5956990"/>
            <a:ext cx="3970411" cy="369332"/>
          </a:xfrm>
          <a:prstGeom prst="rect">
            <a:avLst/>
          </a:prstGeom>
          <a:noFill/>
        </p:spPr>
        <p:txBody>
          <a:bodyPr wrap="square" rtlCol="0">
            <a:spAutoFit/>
          </a:bodyPr>
          <a:lstStyle/>
          <a:p>
            <a:r>
              <a:rPr lang="en-US" sz="900" dirty="0">
                <a:solidFill>
                  <a:srgbClr val="1C7DDB"/>
                </a:solidFill>
              </a:rPr>
              <a:t>https://github.com/lawalerachel/Applied-Data-Science-Capstone/blob/main/Data%20wrangling.ipynb</a:t>
            </a:r>
          </a:p>
        </p:txBody>
      </p:sp>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
        <p:nvSpPr>
          <p:cNvPr id="2" name="Rectangle 1">
            <a:extLst>
              <a:ext uri="{FF2B5EF4-FFF2-40B4-BE49-F238E27FC236}">
                <a16:creationId xmlns:a16="http://schemas.microsoft.com/office/drawing/2014/main" id="{10233C20-FCBF-45FD-8DCB-A2274F460BAE}"/>
              </a:ext>
            </a:extLst>
          </p:cNvPr>
          <p:cNvSpPr>
            <a:spLocks noChangeArrowheads="1"/>
          </p:cNvSpPr>
          <p:nvPr/>
        </p:nvSpPr>
        <p:spPr bwMode="auto">
          <a:xfrm>
            <a:off x="468727" y="1351508"/>
            <a:ext cx="11541303" cy="415498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eaLnBrk="0" fontAlgn="base" hangingPunct="0">
              <a:spcBef>
                <a:spcPct val="0"/>
              </a:spcBef>
              <a:spcAft>
                <a:spcPct val="0"/>
              </a:spcAft>
            </a:pPr>
            <a:r>
              <a:rPr kumimoji="0" lang="en-US" altLang="en-US" sz="1200" i="0" u="none" strike="noStrike" cap="none" normalizeH="0" baseline="0" dirty="0">
                <a:ln>
                  <a:noFill/>
                </a:ln>
                <a:solidFill>
                  <a:schemeClr val="tx1"/>
                </a:solidFill>
                <a:effectLst/>
              </a:rPr>
              <a:t>Each of these charts was chosen to provide specific insights into the data, helping to identify patterns, relationships, and trends related to flight numbers, launch sites, payload mass, orbit types, and mission outcomes. These visualizations are essential for making data-driven decisions and understanding the performance of space missions.</a:t>
            </a: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Flight Number vs. Launch Site (Categorical Plot):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Chart Type: Scatter plot using </a:t>
            </a:r>
            <a:r>
              <a:rPr kumimoji="0" lang="en-US" altLang="en-US" sz="1200" i="0" u="none" strike="noStrike" cap="none" normalizeH="0" baseline="0" dirty="0" err="1">
                <a:ln>
                  <a:noFill/>
                </a:ln>
                <a:solidFill>
                  <a:schemeClr val="tx1"/>
                </a:solidFill>
                <a:effectLst/>
              </a:rPr>
              <a:t>catplot</a:t>
            </a:r>
            <a:r>
              <a:rPr kumimoji="0" lang="en-US" altLang="en-US" sz="1200" i="0" u="none" strike="noStrike" cap="none" normalizeH="0" baseline="0" dirty="0">
                <a:ln>
                  <a:noFill/>
                </a:ln>
                <a:solidFill>
                  <a:schemeClr val="tx1"/>
                </a:solidFill>
                <a:effectLst/>
              </a:rPr>
              <a:t> with </a:t>
            </a:r>
            <a:r>
              <a:rPr kumimoji="0" lang="en-US" altLang="en-US" sz="1200" i="0" u="none" strike="noStrike" cap="none" normalizeH="0" baseline="0" dirty="0" err="1">
                <a:ln>
                  <a:noFill/>
                </a:ln>
                <a:solidFill>
                  <a:schemeClr val="tx1"/>
                </a:solidFill>
                <a:effectLst/>
              </a:rPr>
              <a:t>FlightNumber</a:t>
            </a:r>
            <a:r>
              <a:rPr kumimoji="0" lang="en-US" altLang="en-US" sz="1200" i="0" u="none" strike="noStrike" cap="none" normalizeH="0" baseline="0" dirty="0">
                <a:ln>
                  <a:noFill/>
                </a:ln>
                <a:solidFill>
                  <a:schemeClr val="tx1"/>
                </a:solidFill>
                <a:effectLst/>
              </a:rPr>
              <a:t> on the x-axis, </a:t>
            </a:r>
            <a:r>
              <a:rPr kumimoji="0" lang="en-US" altLang="en-US" sz="1200" i="0" u="none" strike="noStrike" cap="none" normalizeH="0" baseline="0" dirty="0" err="1">
                <a:ln>
                  <a:noFill/>
                </a:ln>
                <a:solidFill>
                  <a:schemeClr val="tx1"/>
                </a:solidFill>
                <a:effectLst/>
              </a:rPr>
              <a:t>LaunchSite</a:t>
            </a:r>
            <a:r>
              <a:rPr kumimoji="0" lang="en-US" altLang="en-US" sz="1200" i="0" u="none" strike="noStrike" cap="none" normalizeH="0" baseline="0" dirty="0">
                <a:ln>
                  <a:noFill/>
                </a:ln>
                <a:solidFill>
                  <a:schemeClr val="tx1"/>
                </a:solidFill>
                <a:effectLst/>
              </a:rPr>
              <a:t> on the y-axis, and class as the hue.</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Purpose: This chart was used to visualize the distribution of flight numbers across different launch sites and to distinguish successful (class=1) and failed (class=0) missions. It helps in understanding if certain launch sites have a higher success rate or are associated with more frequent launches.</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Payload Mass vs. Launch Site (Scatter Plot):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Chart Type: Scatter plot with </a:t>
            </a:r>
            <a:r>
              <a:rPr kumimoji="0" lang="en-US" altLang="en-US" sz="1200" i="0" u="none" strike="noStrike" cap="none" normalizeH="0" baseline="0" dirty="0" err="1">
                <a:ln>
                  <a:noFill/>
                </a:ln>
                <a:solidFill>
                  <a:schemeClr val="tx1"/>
                </a:solidFill>
                <a:effectLst/>
              </a:rPr>
              <a:t>PayloadMass</a:t>
            </a:r>
            <a:r>
              <a:rPr kumimoji="0" lang="en-US" altLang="en-US" sz="1200" i="0" u="none" strike="noStrike" cap="none" normalizeH="0" baseline="0" dirty="0">
                <a:ln>
                  <a:noFill/>
                </a:ln>
                <a:solidFill>
                  <a:schemeClr val="tx1"/>
                </a:solidFill>
                <a:effectLst/>
              </a:rPr>
              <a:t> on the x-axis, </a:t>
            </a:r>
            <a:r>
              <a:rPr kumimoji="0" lang="en-US" altLang="en-US" sz="1200" i="0" u="none" strike="noStrike" cap="none" normalizeH="0" baseline="0" dirty="0" err="1">
                <a:ln>
                  <a:noFill/>
                </a:ln>
                <a:solidFill>
                  <a:schemeClr val="tx1"/>
                </a:solidFill>
                <a:effectLst/>
              </a:rPr>
              <a:t>LaunchSite</a:t>
            </a:r>
            <a:r>
              <a:rPr kumimoji="0" lang="en-US" altLang="en-US" sz="1200" i="0" u="none" strike="noStrike" cap="none" normalizeH="0" baseline="0" dirty="0">
                <a:ln>
                  <a:noFill/>
                </a:ln>
                <a:solidFill>
                  <a:schemeClr val="tx1"/>
                </a:solidFill>
                <a:effectLst/>
              </a:rPr>
              <a:t> on the y-axis, and class as the hue.</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Purpose: This chart was plotted to observe any relationship between the payload mass and the launch sites, and to see how successful (class=1) and failed (class=0) missions are distributed with respect to payload mass across different launch sites.</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Success Rate by Orbit Type (Bar Chart):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Chart Type: Bar chart showing the mean success rate (average of the class column) grouped by Orbit.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Purpose: This chart was created to analyze the success rate of missions for each orbit type, helping to identify which orbits have higher or lower success rates. This can provide insights into the difficulty or reliability of missions targeting different orbits.</a:t>
            </a:r>
          </a:p>
          <a:p>
            <a:pPr marL="628650" marR="0" lvl="1"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endParaRPr kumimoji="0" lang="en-US" altLang="en-US" sz="1200" i="0" u="none" strike="noStrike" cap="none" normalizeH="0" baseline="0" dirty="0">
              <a:ln>
                <a:noFill/>
              </a:ln>
              <a:solidFill>
                <a:schemeClr val="tx1"/>
              </a:solidFill>
              <a:effectLst/>
            </a:endParaRPr>
          </a:p>
          <a:p>
            <a:pPr marL="171450" marR="0" lvl="0" indent="-171450" algn="l" defTabSz="914400" rtl="0" eaLnBrk="0" fontAlgn="base" latinLnBrk="0" hangingPunct="0">
              <a:lnSpc>
                <a:spcPct val="100000"/>
              </a:lnSpc>
              <a:spcBef>
                <a:spcPct val="0"/>
              </a:spcBef>
              <a:spcAft>
                <a:spcPct val="0"/>
              </a:spcAft>
              <a:buClrTx/>
              <a:buSzTx/>
              <a:buFont typeface="Arial" panose="020B0604020202020204" pitchFamily="34" charset="0"/>
              <a:buChar char="•"/>
              <a:tabLst/>
            </a:pPr>
            <a:r>
              <a:rPr kumimoji="0" lang="en-US" altLang="en-US" sz="1200" i="0" u="none" strike="noStrike" cap="none" normalizeH="0" baseline="0" dirty="0">
                <a:ln>
                  <a:noFill/>
                </a:ln>
                <a:solidFill>
                  <a:schemeClr val="tx1"/>
                </a:solidFill>
                <a:effectLst/>
              </a:rPr>
              <a:t>Flight Number vs. Orbit Type (Scatter Plot):</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Chart Type: Scatter plot with </a:t>
            </a:r>
            <a:r>
              <a:rPr kumimoji="0" lang="en-US" altLang="en-US" sz="1200" i="0" u="none" strike="noStrike" cap="none" normalizeH="0" baseline="0" dirty="0" err="1">
                <a:ln>
                  <a:noFill/>
                </a:ln>
                <a:solidFill>
                  <a:schemeClr val="tx1"/>
                </a:solidFill>
                <a:effectLst/>
              </a:rPr>
              <a:t>FlightNumber</a:t>
            </a:r>
            <a:r>
              <a:rPr kumimoji="0" lang="en-US" altLang="en-US" sz="1200" i="0" u="none" strike="noStrike" cap="none" normalizeH="0" baseline="0" dirty="0">
                <a:ln>
                  <a:noFill/>
                </a:ln>
                <a:solidFill>
                  <a:schemeClr val="tx1"/>
                </a:solidFill>
                <a:effectLst/>
              </a:rPr>
              <a:t> on the x-axis, Orbit on the y-axis, and class as the hue.</a:t>
            </a:r>
          </a:p>
          <a:p>
            <a:pPr marL="457200" marR="0" lvl="1"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Purpose: This plot was used to visualize the relationship between flight numbers and orbit types. It helps in understanding how missions targeting different orbits are distributed over time and their respective success rates.</a:t>
            </a:r>
          </a:p>
        </p:txBody>
      </p:sp>
      <p:sp>
        <p:nvSpPr>
          <p:cNvPr id="6" name="TextBox 5">
            <a:extLst>
              <a:ext uri="{FF2B5EF4-FFF2-40B4-BE49-F238E27FC236}">
                <a16:creationId xmlns:a16="http://schemas.microsoft.com/office/drawing/2014/main" id="{C23E1325-C3CD-4CBD-B92A-A19D4CEE6C15}"/>
              </a:ext>
            </a:extLst>
          </p:cNvPr>
          <p:cNvSpPr txBox="1"/>
          <p:nvPr/>
        </p:nvSpPr>
        <p:spPr>
          <a:xfrm>
            <a:off x="7315199" y="5956990"/>
            <a:ext cx="3970411" cy="369332"/>
          </a:xfrm>
          <a:prstGeom prst="rect">
            <a:avLst/>
          </a:prstGeom>
          <a:noFill/>
        </p:spPr>
        <p:txBody>
          <a:bodyPr wrap="square" rtlCol="0">
            <a:spAutoFit/>
          </a:bodyPr>
          <a:lstStyle/>
          <a:p>
            <a:r>
              <a:rPr lang="en-US" sz="900" dirty="0">
                <a:solidFill>
                  <a:srgbClr val="1C7DDB"/>
                </a:solidFill>
              </a:rPr>
              <a:t>https://github.com/lawalerachel/Applied-Data-Science-Capstone/blob/main/Exploring%20and%20Preparing%20Data.ipynb</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
        <p:nvSpPr>
          <p:cNvPr id="6" name="TextBox 5">
            <a:extLst>
              <a:ext uri="{FF2B5EF4-FFF2-40B4-BE49-F238E27FC236}">
                <a16:creationId xmlns:a16="http://schemas.microsoft.com/office/drawing/2014/main" id="{60A767D3-6250-42F5-BA4E-4F6FAACFCB4D}"/>
              </a:ext>
            </a:extLst>
          </p:cNvPr>
          <p:cNvSpPr txBox="1"/>
          <p:nvPr/>
        </p:nvSpPr>
        <p:spPr>
          <a:xfrm>
            <a:off x="483808" y="1448366"/>
            <a:ext cx="11224383" cy="4216539"/>
          </a:xfrm>
          <a:prstGeom prst="rect">
            <a:avLst/>
          </a:prstGeom>
          <a:noFill/>
        </p:spPr>
        <p:txBody>
          <a:bodyPr wrap="square">
            <a:spAutoFit/>
          </a:bodyPr>
          <a:lstStyle/>
          <a:p>
            <a:pPr algn="just"/>
            <a:r>
              <a:rPr lang="en-US" sz="1400" b="1" dirty="0">
                <a:solidFill>
                  <a:srgbClr val="000000"/>
                </a:solidFill>
              </a:rPr>
              <a:t>Summary of SQL Queries Performed </a:t>
            </a:r>
          </a:p>
          <a:p>
            <a:pPr algn="just"/>
            <a:endParaRPr lang="en-US" sz="1400" b="1" dirty="0">
              <a:solidFill>
                <a:srgbClr val="000000"/>
              </a:solidFill>
            </a:endParaRPr>
          </a:p>
          <a:p>
            <a:pPr marL="171450" indent="-171450" algn="just">
              <a:buFont typeface="Arial" panose="020B0604020202020204" pitchFamily="34" charset="0"/>
              <a:buChar char="•"/>
            </a:pPr>
            <a:r>
              <a:rPr lang="en-US" sz="1200" dirty="0">
                <a:solidFill>
                  <a:srgbClr val="000000"/>
                </a:solidFill>
              </a:rPr>
              <a:t>Na</a:t>
            </a:r>
            <a:r>
              <a:rPr lang="en-US" sz="1200" dirty="0">
                <a:solidFill>
                  <a:srgbClr val="000000"/>
                </a:solidFill>
                <a:effectLst/>
              </a:rPr>
              <a:t>mes of the unique launch sites in the space mission was displayed using: </a:t>
            </a:r>
            <a:r>
              <a:rPr lang="en-US" sz="1200" dirty="0"/>
              <a:t>SELECT DISTINCT </a:t>
            </a:r>
            <a:r>
              <a:rPr lang="en-US" sz="1200" dirty="0" err="1"/>
              <a:t>Launch_Site</a:t>
            </a:r>
            <a:r>
              <a:rPr lang="en-US" sz="1200" dirty="0"/>
              <a:t> FROM SPACEXTABLE;</a:t>
            </a:r>
          </a:p>
          <a:p>
            <a:pPr marL="171450" indent="-171450" algn="just">
              <a:buFont typeface="Arial" panose="020B0604020202020204" pitchFamily="34" charset="0"/>
              <a:buChar char="•"/>
            </a:pPr>
            <a:endParaRPr lang="en-US" sz="1200" dirty="0">
              <a:solidFill>
                <a:srgbClr val="000000"/>
              </a:solidFill>
              <a:effectLst/>
            </a:endParaRPr>
          </a:p>
          <a:p>
            <a:pPr marL="171450" indent="-171450" algn="just">
              <a:buFont typeface="Arial" panose="020B0604020202020204" pitchFamily="34" charset="0"/>
              <a:buChar char="•"/>
            </a:pPr>
            <a:r>
              <a:rPr lang="en-US" sz="1200" dirty="0">
                <a:solidFill>
                  <a:srgbClr val="000000"/>
                </a:solidFill>
                <a:effectLst/>
              </a:rPr>
              <a:t>5 records where launch sites begin with the string 'CCA’ was displayed using: </a:t>
            </a:r>
            <a:r>
              <a:rPr lang="en-US" sz="1200" dirty="0"/>
              <a:t>SELECT * FROM SPACEXTABLE WHERE </a:t>
            </a:r>
            <a:r>
              <a:rPr lang="en-US" sz="1200" dirty="0" err="1"/>
              <a:t>Launch_Site</a:t>
            </a:r>
            <a:r>
              <a:rPr lang="en-US" sz="1200" dirty="0"/>
              <a:t> LIKE 'CCA%' LIMIT 5;</a:t>
            </a:r>
          </a:p>
          <a:p>
            <a:pPr marL="171450" indent="-171450" algn="just">
              <a:buFont typeface="Arial" panose="020B0604020202020204" pitchFamily="34" charset="0"/>
              <a:buChar char="•"/>
            </a:pPr>
            <a:endParaRPr lang="en-US" sz="1200" dirty="0">
              <a:solidFill>
                <a:srgbClr val="000000"/>
              </a:solidFill>
            </a:endParaRPr>
          </a:p>
          <a:p>
            <a:pPr marL="171450" indent="-171450" algn="just">
              <a:buFont typeface="Arial" panose="020B0604020202020204" pitchFamily="34" charset="0"/>
              <a:buChar char="•"/>
            </a:pPr>
            <a:r>
              <a:rPr lang="en-US" sz="1200" dirty="0"/>
              <a:t>The total payload mass carried by boosters launched by NASA (CRS) was displayed using:</a:t>
            </a:r>
            <a:r>
              <a:rPr lang="en-US" sz="1200" dirty="0">
                <a:solidFill>
                  <a:srgbClr val="000000"/>
                </a:solidFill>
              </a:rPr>
              <a:t> </a:t>
            </a:r>
            <a:r>
              <a:rPr lang="en-US" sz="1200" dirty="0"/>
              <a:t>SELECT SUM(</a:t>
            </a:r>
            <a:r>
              <a:rPr lang="en-US" sz="1200" dirty="0" err="1"/>
              <a:t>PayloadMass</a:t>
            </a:r>
            <a:r>
              <a:rPr lang="en-US" sz="1200" dirty="0"/>
              <a:t>) FROM SPACEXTABLE WHERE </a:t>
            </a:r>
            <a:r>
              <a:rPr lang="en-US" sz="1200" dirty="0" err="1"/>
              <a:t>Booster_Version</a:t>
            </a:r>
            <a:r>
              <a:rPr lang="en-US" sz="1200" dirty="0"/>
              <a:t> LIKE 'NASA (CRS)%’;</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average payload mass carried by booster version F9 v1.1. was displayed using: SELECT AVG(</a:t>
            </a:r>
            <a:r>
              <a:rPr lang="en-US" sz="1200" dirty="0" err="1"/>
              <a:t>PayloadMass</a:t>
            </a:r>
            <a:r>
              <a:rPr lang="en-US" sz="1200" dirty="0"/>
              <a:t>) FROM SPACEXTABLE WHERE </a:t>
            </a:r>
            <a:r>
              <a:rPr lang="en-US" sz="1200" dirty="0" err="1"/>
              <a:t>Booster_Version</a:t>
            </a:r>
            <a:r>
              <a:rPr lang="en-US" sz="1200" dirty="0"/>
              <a:t> = 'F9 v1.1’;</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date when the first successful landing outcome in ground pad was achieved using:  </a:t>
            </a:r>
            <a:r>
              <a:rPr lang="en-US" sz="1200" dirty="0">
                <a:solidFill>
                  <a:srgbClr val="000000"/>
                </a:solidFill>
                <a:effectLst/>
              </a:rPr>
              <a:t>SELECT MIN(Date) FROM SPACEXTABLE WHERE </a:t>
            </a:r>
            <a:r>
              <a:rPr lang="en-US" sz="1200" dirty="0" err="1">
                <a:solidFill>
                  <a:srgbClr val="000000"/>
                </a:solidFill>
                <a:effectLst/>
              </a:rPr>
              <a:t>Landing_Outcome</a:t>
            </a:r>
            <a:r>
              <a:rPr lang="en-US" sz="1200" dirty="0">
                <a:solidFill>
                  <a:srgbClr val="000000"/>
                </a:solidFill>
                <a:effectLst/>
              </a:rPr>
              <a:t> = 'Success' AND </a:t>
            </a:r>
            <a:r>
              <a:rPr lang="en-US" sz="1200" dirty="0" err="1">
                <a:solidFill>
                  <a:srgbClr val="000000"/>
                </a:solidFill>
                <a:effectLst/>
              </a:rPr>
              <a:t>Landing_Pad</a:t>
            </a:r>
            <a:r>
              <a:rPr lang="en-US" sz="1200" dirty="0">
                <a:solidFill>
                  <a:srgbClr val="000000"/>
                </a:solidFill>
                <a:effectLst/>
              </a:rPr>
              <a:t> = 'Ground pad’;</a:t>
            </a:r>
          </a:p>
          <a:p>
            <a:pPr marL="171450" indent="-171450" algn="just">
              <a:buFont typeface="Arial" panose="020B0604020202020204" pitchFamily="34" charset="0"/>
              <a:buChar char="•"/>
            </a:pPr>
            <a:endParaRPr lang="en-US" sz="1200" dirty="0">
              <a:solidFill>
                <a:srgbClr val="000000"/>
              </a:solidFill>
              <a:effectLst/>
            </a:endParaRPr>
          </a:p>
          <a:p>
            <a:pPr marL="171450" indent="-171450" algn="just">
              <a:buFont typeface="Arial" panose="020B0604020202020204" pitchFamily="34" charset="0"/>
              <a:buChar char="•"/>
            </a:pPr>
            <a:r>
              <a:rPr lang="en-US" sz="1200" dirty="0">
                <a:solidFill>
                  <a:srgbClr val="000000"/>
                </a:solidFill>
              </a:rPr>
              <a:t>T</a:t>
            </a:r>
            <a:r>
              <a:rPr lang="en-US" sz="1200" dirty="0"/>
              <a:t>he names of the boosters which have success in drone ship and have payload mass greater than 4000 but less than 6000.was displayed using: </a:t>
            </a:r>
            <a:r>
              <a:rPr lang="en-US" sz="1200" dirty="0">
                <a:solidFill>
                  <a:srgbClr val="000000"/>
                </a:solidFill>
                <a:effectLst/>
              </a:rPr>
              <a:t>SELECT </a:t>
            </a:r>
            <a:r>
              <a:rPr lang="en-US" sz="1200" dirty="0" err="1">
                <a:solidFill>
                  <a:srgbClr val="000000"/>
                </a:solidFill>
                <a:effectLst/>
              </a:rPr>
              <a:t>Booster_Version</a:t>
            </a:r>
            <a:r>
              <a:rPr lang="en-US" sz="1200" dirty="0">
                <a:solidFill>
                  <a:srgbClr val="000000"/>
                </a:solidFill>
                <a:effectLst/>
              </a:rPr>
              <a:t> FROM SPACEXTABLE WHERE </a:t>
            </a:r>
            <a:r>
              <a:rPr lang="en-US" sz="1200" dirty="0" err="1">
                <a:solidFill>
                  <a:srgbClr val="000000"/>
                </a:solidFill>
                <a:effectLst/>
              </a:rPr>
              <a:t>Landing_Outcome</a:t>
            </a:r>
            <a:r>
              <a:rPr lang="en-US" sz="1200" dirty="0">
                <a:solidFill>
                  <a:srgbClr val="000000"/>
                </a:solidFill>
                <a:effectLst/>
              </a:rPr>
              <a:t> = 'Success (drone ship)' AND </a:t>
            </a:r>
            <a:r>
              <a:rPr lang="en-US" sz="1200" dirty="0" err="1">
                <a:solidFill>
                  <a:srgbClr val="000000"/>
                </a:solidFill>
                <a:effectLst/>
              </a:rPr>
              <a:t>PayloadMass</a:t>
            </a:r>
            <a:r>
              <a:rPr lang="en-US" sz="1200" dirty="0">
                <a:solidFill>
                  <a:srgbClr val="000000"/>
                </a:solidFill>
                <a:effectLst/>
              </a:rPr>
              <a:t> BETWEEN 4000 AND 6000;</a:t>
            </a:r>
          </a:p>
          <a:p>
            <a:pPr algn="just"/>
            <a:endParaRPr lang="en-US" sz="1200" dirty="0"/>
          </a:p>
          <a:p>
            <a:pPr marL="171450" indent="-171450" algn="just">
              <a:buFont typeface="Arial" panose="020B0604020202020204" pitchFamily="34" charset="0"/>
              <a:buChar char="•"/>
            </a:pPr>
            <a:r>
              <a:rPr lang="en-US" sz="1200" dirty="0"/>
              <a:t>The total number of successful and failure mission outcomes was displayed using: </a:t>
            </a:r>
            <a:r>
              <a:rPr lang="en-US" sz="1200" dirty="0">
                <a:solidFill>
                  <a:srgbClr val="000000"/>
                </a:solidFill>
                <a:effectLst/>
              </a:rPr>
              <a:t>SELECT Outcome, COUNT(*) AS Count FROM SPACEXTABLE GROUP BY Outcome;</a:t>
            </a:r>
          </a:p>
          <a:p>
            <a:pPr marL="171450" indent="-171450" algn="just">
              <a:buFont typeface="Arial" panose="020B0604020202020204" pitchFamily="34" charset="0"/>
              <a:buChar char="•"/>
            </a:pPr>
            <a:endParaRPr lang="en-US" sz="1200" dirty="0"/>
          </a:p>
          <a:p>
            <a:pPr marL="171450" indent="-171450" algn="just">
              <a:buFont typeface="Arial" panose="020B0604020202020204" pitchFamily="34" charset="0"/>
              <a:buChar char="•"/>
            </a:pPr>
            <a:r>
              <a:rPr lang="en-US" sz="1200" dirty="0"/>
              <a:t>The names of the </a:t>
            </a:r>
            <a:r>
              <a:rPr lang="en-US" sz="1200" dirty="0" err="1"/>
              <a:t>booster_versions</a:t>
            </a:r>
            <a:r>
              <a:rPr lang="en-US" sz="1200" dirty="0"/>
              <a:t> which have carried the maximum payload mass was listed using: </a:t>
            </a:r>
            <a:r>
              <a:rPr lang="en-US" sz="1200" dirty="0">
                <a:solidFill>
                  <a:srgbClr val="000000"/>
                </a:solidFill>
                <a:effectLst/>
              </a:rPr>
              <a:t>SELECT </a:t>
            </a:r>
            <a:r>
              <a:rPr lang="en-US" sz="1200" dirty="0" err="1">
                <a:solidFill>
                  <a:srgbClr val="000000"/>
                </a:solidFill>
                <a:effectLst/>
              </a:rPr>
              <a:t>Booster_Version</a:t>
            </a:r>
            <a:r>
              <a:rPr lang="en-US" sz="1200" dirty="0">
                <a:solidFill>
                  <a:srgbClr val="000000"/>
                </a:solidFill>
                <a:effectLst/>
              </a:rPr>
              <a:t> FROM SPACEXTABLE WHERE </a:t>
            </a:r>
            <a:r>
              <a:rPr lang="en-US" sz="1200" dirty="0" err="1">
                <a:solidFill>
                  <a:srgbClr val="000000"/>
                </a:solidFill>
                <a:effectLst/>
              </a:rPr>
              <a:t>PayloadMass</a:t>
            </a:r>
            <a:r>
              <a:rPr lang="en-US" sz="1200" dirty="0">
                <a:solidFill>
                  <a:srgbClr val="000000"/>
                </a:solidFill>
                <a:effectLst/>
              </a:rPr>
              <a:t> = (SELECT MAX(</a:t>
            </a:r>
            <a:r>
              <a:rPr lang="en-US" sz="1200" dirty="0" err="1">
                <a:solidFill>
                  <a:srgbClr val="000000"/>
                </a:solidFill>
                <a:effectLst/>
              </a:rPr>
              <a:t>PayloadMass</a:t>
            </a:r>
            <a:r>
              <a:rPr lang="en-US" sz="1200" dirty="0">
                <a:solidFill>
                  <a:srgbClr val="000000"/>
                </a:solidFill>
                <a:effectLst/>
              </a:rPr>
              <a:t>) FROM SPACEXTABLE);</a:t>
            </a:r>
          </a:p>
          <a:p>
            <a:pPr algn="just"/>
            <a:endParaRPr lang="en-US" sz="1200" dirty="0"/>
          </a:p>
        </p:txBody>
      </p:sp>
      <p:sp>
        <p:nvSpPr>
          <p:cNvPr id="7" name="TextBox 6">
            <a:extLst>
              <a:ext uri="{FF2B5EF4-FFF2-40B4-BE49-F238E27FC236}">
                <a16:creationId xmlns:a16="http://schemas.microsoft.com/office/drawing/2014/main" id="{234B3FA4-9AF4-4B3F-AB8D-CDD8C0AE9DA7}"/>
              </a:ext>
            </a:extLst>
          </p:cNvPr>
          <p:cNvSpPr txBox="1"/>
          <p:nvPr/>
        </p:nvSpPr>
        <p:spPr>
          <a:xfrm>
            <a:off x="4776537" y="6025572"/>
            <a:ext cx="6218219" cy="230832"/>
          </a:xfrm>
          <a:prstGeom prst="rect">
            <a:avLst/>
          </a:prstGeom>
          <a:noFill/>
        </p:spPr>
        <p:txBody>
          <a:bodyPr wrap="square" rtlCol="0">
            <a:spAutoFit/>
          </a:bodyPr>
          <a:lstStyle/>
          <a:p>
            <a:r>
              <a:rPr lang="en-US" sz="900" i="1" dirty="0">
                <a:solidFill>
                  <a:srgbClr val="1C7DDB"/>
                </a:solidFill>
              </a:rPr>
              <a:t>https://github.com/lawalerachel/Applied-Data-Science-Capstone/blob/main/EDA-sql-coursera_sqllite.ipynb</a:t>
            </a: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
        <p:nvSpPr>
          <p:cNvPr id="6" name="TextBox 5">
            <a:extLst>
              <a:ext uri="{FF2B5EF4-FFF2-40B4-BE49-F238E27FC236}">
                <a16:creationId xmlns:a16="http://schemas.microsoft.com/office/drawing/2014/main" id="{382151DC-5EC3-43E6-8C17-566F43673B4E}"/>
              </a:ext>
            </a:extLst>
          </p:cNvPr>
          <p:cNvSpPr txBox="1"/>
          <p:nvPr/>
        </p:nvSpPr>
        <p:spPr>
          <a:xfrm>
            <a:off x="661330" y="1462733"/>
            <a:ext cx="10997270" cy="4357218"/>
          </a:xfrm>
          <a:prstGeom prst="rect">
            <a:avLst/>
          </a:prstGeom>
          <a:noFill/>
        </p:spPr>
        <p:txBody>
          <a:bodyPr wrap="square">
            <a:spAutoFit/>
          </a:bodyPr>
          <a:lstStyle/>
          <a:p>
            <a:pPr>
              <a:lnSpc>
                <a:spcPct val="150000"/>
              </a:lnSpc>
            </a:pPr>
            <a:r>
              <a:rPr lang="en-US" sz="1400" b="1" dirty="0"/>
              <a:t>Markers</a:t>
            </a:r>
            <a:r>
              <a:rPr lang="en-US" sz="1400" dirty="0"/>
              <a:t>:</a:t>
            </a:r>
          </a:p>
          <a:p>
            <a:pPr>
              <a:lnSpc>
                <a:spcPct val="150000"/>
              </a:lnSpc>
              <a:buFont typeface="Arial" panose="020B0604020202020204" pitchFamily="34" charset="0"/>
              <a:buChar char="•"/>
            </a:pPr>
            <a:r>
              <a:rPr lang="en-US" sz="1200" dirty="0"/>
              <a:t>Launch Site Markers: Placed at the geographical coordinates of each SpaceX launch site. These markers indicate the location of the launch sites and often include popup information with details about the site.</a:t>
            </a:r>
          </a:p>
          <a:p>
            <a:pPr>
              <a:lnSpc>
                <a:spcPct val="150000"/>
              </a:lnSpc>
              <a:buFont typeface="Arial" panose="020B0604020202020204" pitchFamily="34" charset="0"/>
              <a:buChar char="•"/>
            </a:pPr>
            <a:r>
              <a:rPr lang="en-US" sz="1200" dirty="0"/>
              <a:t>Launch Outcome Markers: Used to mark the success or failure of each launch at the respective sites. Different colors or icons are used to distinguish between successful and failed launches.</a:t>
            </a:r>
          </a:p>
          <a:p>
            <a:pPr>
              <a:lnSpc>
                <a:spcPct val="150000"/>
              </a:lnSpc>
              <a:buFont typeface="Arial" panose="020B0604020202020204" pitchFamily="34" charset="0"/>
              <a:buChar char="•"/>
            </a:pPr>
            <a:endParaRPr lang="en-US" sz="1200" dirty="0"/>
          </a:p>
          <a:p>
            <a:pPr>
              <a:lnSpc>
                <a:spcPct val="150000"/>
              </a:lnSpc>
            </a:pPr>
            <a:r>
              <a:rPr lang="en-US" sz="1400" b="1" dirty="0"/>
              <a:t>Circles</a:t>
            </a:r>
            <a:r>
              <a:rPr lang="en-US" sz="1400" dirty="0"/>
              <a:t>:</a:t>
            </a:r>
          </a:p>
          <a:p>
            <a:pPr>
              <a:lnSpc>
                <a:spcPct val="150000"/>
              </a:lnSpc>
              <a:buFont typeface="Arial" panose="020B0604020202020204" pitchFamily="34" charset="0"/>
              <a:buChar char="•"/>
            </a:pPr>
            <a:r>
              <a:rPr lang="en-US" sz="1200" dirty="0"/>
              <a:t>Proximity Circles: Placed around each launch site to visualize a defined radius (e.g., 10 km) around the site. These circles help in understanding the geographical proximity of the launch sites to nearby features such as cities, water bodies, or other significant landmarks.</a:t>
            </a:r>
          </a:p>
          <a:p>
            <a:pPr>
              <a:lnSpc>
                <a:spcPct val="150000"/>
              </a:lnSpc>
              <a:buFont typeface="Arial" panose="020B0604020202020204" pitchFamily="34" charset="0"/>
              <a:buChar char="•"/>
            </a:pPr>
            <a:endParaRPr lang="en-US" sz="1200" dirty="0"/>
          </a:p>
          <a:p>
            <a:pPr>
              <a:lnSpc>
                <a:spcPct val="150000"/>
              </a:lnSpc>
            </a:pPr>
            <a:r>
              <a:rPr lang="en-US" sz="1400" b="1" dirty="0"/>
              <a:t>Lines</a:t>
            </a:r>
            <a:r>
              <a:rPr lang="en-US" sz="1400" dirty="0"/>
              <a:t>:</a:t>
            </a:r>
          </a:p>
          <a:p>
            <a:pPr>
              <a:lnSpc>
                <a:spcPct val="150000"/>
              </a:lnSpc>
              <a:buFont typeface="Arial" panose="020B0604020202020204" pitchFamily="34" charset="0"/>
              <a:buChar char="•"/>
            </a:pPr>
            <a:r>
              <a:rPr lang="en-US" sz="1200" dirty="0"/>
              <a:t>Distance Lines: Drawn from each launch site to nearby proximities or points of interest. These lines represent the distance between the launch site and other relevant locations, helping to analyze the spatial relationships and potential influences on launch outcomes.</a:t>
            </a:r>
          </a:p>
          <a:p>
            <a:pPr>
              <a:lnSpc>
                <a:spcPct val="150000"/>
              </a:lnSpc>
            </a:pPr>
            <a:r>
              <a:rPr lang="en-US" sz="1200" dirty="0"/>
              <a:t>By creating and adding these map objects to a Folium map, we can interactively explore and analyze the geographical patterns and proximities of SpaceX launch sites, potentially uncovering factors that influence launch success rates.</a:t>
            </a:r>
          </a:p>
        </p:txBody>
      </p:sp>
      <p:sp>
        <p:nvSpPr>
          <p:cNvPr id="7" name="TextBox 6">
            <a:extLst>
              <a:ext uri="{FF2B5EF4-FFF2-40B4-BE49-F238E27FC236}">
                <a16:creationId xmlns:a16="http://schemas.microsoft.com/office/drawing/2014/main" id="{ADA57DC0-B9DB-40D2-8583-C03DD8AE6015}"/>
              </a:ext>
            </a:extLst>
          </p:cNvPr>
          <p:cNvSpPr txBox="1"/>
          <p:nvPr/>
        </p:nvSpPr>
        <p:spPr>
          <a:xfrm>
            <a:off x="4776537" y="6025572"/>
            <a:ext cx="6218219" cy="230832"/>
          </a:xfrm>
          <a:prstGeom prst="rect">
            <a:avLst/>
          </a:prstGeom>
          <a:noFill/>
        </p:spPr>
        <p:txBody>
          <a:bodyPr wrap="square" rtlCol="0">
            <a:spAutoFit/>
          </a:bodyPr>
          <a:lstStyle/>
          <a:p>
            <a:r>
              <a:rPr lang="en-US" sz="900" i="1" dirty="0">
                <a:solidFill>
                  <a:srgbClr val="1C7DDB"/>
                </a:solidFill>
              </a:rPr>
              <a:t>https://github.com/lawalerachel/Applied-Data-Science-Capstone/blob/main/Analysis%20with%20Folium.ipynb</a:t>
            </a: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310764"/>
            <a:ext cx="6209425" cy="4351338"/>
          </a:xfrm>
          <a:prstGeom prst="rect">
            <a:avLst/>
          </a:prstGeom>
        </p:spPr>
        <p:txBody>
          <a:bodyPr vert="horz" lIns="91440" tIns="45720" rIns="91440" bIns="45720" rtlCol="0" anchor="t">
            <a:normAutofit/>
          </a:bodyPr>
          <a:lstStyle/>
          <a:p>
            <a:pPr marL="0" indent="0" algn="just">
              <a:lnSpc>
                <a:spcPct val="150000"/>
              </a:lnSpc>
              <a:buNone/>
            </a:pPr>
            <a:r>
              <a:rPr lang="en-US" sz="1200" dirty="0">
                <a:ea typeface="Microsoft YaHei" panose="020B0503020204020204" pitchFamily="34" charset="-122"/>
              </a:rPr>
              <a:t>A </a:t>
            </a:r>
            <a:r>
              <a:rPr lang="en-US" sz="1200" i="0" dirty="0" err="1">
                <a:effectLst/>
                <a:ea typeface="Microsoft YaHei" panose="020B0503020204020204" pitchFamily="34" charset="-122"/>
              </a:rPr>
              <a:t>Plotly</a:t>
            </a:r>
            <a:r>
              <a:rPr lang="en-US" sz="1200" i="0" dirty="0">
                <a:effectLst/>
                <a:ea typeface="Microsoft YaHei" panose="020B0503020204020204" pitchFamily="34" charset="-122"/>
              </a:rPr>
              <a:t> Dash application was built for users to perform interactive visual analytics on SpaceX launch data in real-time. This dashboard application contains input components such as a dropdown list and a range slider to interact with a pie chart and a scatter point chart.  We have four different launch sites and we would like to first see which one has the largest success count. Then, we would like to select one specific site and check its detailed success rate (class=0 vs. class=1).  As such, we will need a dropdown menu to let us select different launch sites.</a:t>
            </a:r>
          </a:p>
          <a:p>
            <a:pPr marL="0" marR="0" lvl="0" indent="0" algn="just" defTabSz="914400" rtl="0" eaLnBrk="0" fontAlgn="base" latinLnBrk="0" hangingPunct="0">
              <a:lnSpc>
                <a:spcPct val="150000"/>
              </a:lnSpc>
              <a:spcBef>
                <a:spcPct val="0"/>
              </a:spcBef>
              <a:spcAft>
                <a:spcPct val="0"/>
              </a:spcAft>
              <a:buClrTx/>
              <a:buSzTx/>
              <a:buFontTx/>
              <a:buNone/>
              <a:tabLst/>
            </a:pPr>
            <a:r>
              <a:rPr lang="en-US" altLang="en-US" sz="1200" dirty="0">
                <a:ea typeface="Microsoft YaHei" panose="020B0503020204020204" pitchFamily="34" charset="-122"/>
              </a:rPr>
              <a:t>A</a:t>
            </a:r>
            <a:r>
              <a:rPr kumimoji="0" lang="en-US" altLang="en-US" sz="1200" i="0" u="none" strike="noStrike" cap="none" normalizeH="0" baseline="0" dirty="0">
                <a:ln>
                  <a:noFill/>
                </a:ln>
                <a:effectLst/>
                <a:ea typeface="Microsoft YaHei" panose="020B0503020204020204" pitchFamily="34" charset="-122"/>
              </a:rPr>
              <a:t> callback function was added to render success-pie-chart based on selected site dropdown. The general idea of this callback function is to get the selected launch site from site-dropdown and render a pie chart visualizing launch success counts.</a:t>
            </a:r>
            <a:endParaRPr kumimoji="0" lang="en-US" altLang="en-US" sz="1200" i="0" u="none" strike="noStrike" cap="none" normalizeH="0" baseline="0" dirty="0">
              <a:ln>
                <a:noFill/>
              </a:ln>
              <a:effectLst/>
            </a:endParaRPr>
          </a:p>
          <a:p>
            <a:pPr marL="0" indent="0" algn="just">
              <a:lnSpc>
                <a:spcPct val="150000"/>
              </a:lnSpc>
              <a:buNone/>
            </a:pPr>
            <a:endParaRPr lang="en-US" sz="1200" i="0" dirty="0">
              <a:effectLst/>
              <a:ea typeface="Microsoft YaHei" panose="020B0503020204020204" pitchFamily="34" charset="-122"/>
            </a:endParaRPr>
          </a:p>
          <a:p>
            <a:pPr marL="0" indent="0" algn="just">
              <a:lnSpc>
                <a:spcPct val="150000"/>
              </a:lnSpc>
              <a:buNone/>
            </a:pPr>
            <a:endParaRPr lang="en-US" sz="1200" dirty="0"/>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
        <p:nvSpPr>
          <p:cNvPr id="6" name="TextBox 5">
            <a:extLst>
              <a:ext uri="{FF2B5EF4-FFF2-40B4-BE49-F238E27FC236}">
                <a16:creationId xmlns:a16="http://schemas.microsoft.com/office/drawing/2014/main" id="{297B8B8D-23FB-4629-87E0-D33E59258D29}"/>
              </a:ext>
            </a:extLst>
          </p:cNvPr>
          <p:cNvSpPr txBox="1"/>
          <p:nvPr/>
        </p:nvSpPr>
        <p:spPr>
          <a:xfrm>
            <a:off x="6027811" y="5547236"/>
            <a:ext cx="6093994" cy="230832"/>
          </a:xfrm>
          <a:prstGeom prst="rect">
            <a:avLst/>
          </a:prstGeom>
          <a:noFill/>
        </p:spPr>
        <p:txBody>
          <a:bodyPr wrap="square">
            <a:spAutoFit/>
          </a:bodyPr>
          <a:lstStyle/>
          <a:p>
            <a:r>
              <a:rPr lang="en-US" sz="900" i="1" dirty="0">
                <a:solidFill>
                  <a:srgbClr val="1C7DDB"/>
                </a:solidFill>
              </a:rPr>
              <a:t>https://rachellawale-8050.theianext-1-labs-prod-misc-tools-us-east-0.proxy.cognitiveclass.ai/</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
        <p:nvSpPr>
          <p:cNvPr id="6" name="TextBox 5">
            <a:extLst>
              <a:ext uri="{FF2B5EF4-FFF2-40B4-BE49-F238E27FC236}">
                <a16:creationId xmlns:a16="http://schemas.microsoft.com/office/drawing/2014/main" id="{C812D7E4-2F7B-43F6-9589-AE5F65CD687D}"/>
              </a:ext>
            </a:extLst>
          </p:cNvPr>
          <p:cNvSpPr txBox="1"/>
          <p:nvPr/>
        </p:nvSpPr>
        <p:spPr>
          <a:xfrm>
            <a:off x="429228" y="1362758"/>
            <a:ext cx="11277497" cy="4401205"/>
          </a:xfrm>
          <a:prstGeom prst="rect">
            <a:avLst/>
          </a:prstGeom>
          <a:noFill/>
        </p:spPr>
        <p:txBody>
          <a:bodyPr wrap="square">
            <a:spAutoFit/>
          </a:bodyPr>
          <a:lstStyle/>
          <a:p>
            <a:r>
              <a:rPr lang="en-US" sz="1400" b="1" dirty="0"/>
              <a:t>Summary of Model Development Process</a:t>
            </a:r>
          </a:p>
          <a:p>
            <a:endParaRPr lang="en-US" sz="1400" b="1" dirty="0"/>
          </a:p>
          <a:p>
            <a:pPr marL="171450" indent="-171450">
              <a:buFont typeface="Arial" panose="020B0604020202020204" pitchFamily="34" charset="0"/>
              <a:buChar char="•"/>
            </a:pPr>
            <a:r>
              <a:rPr lang="en-US" sz="1200" dirty="0"/>
              <a:t>Data Preparation</a:t>
            </a:r>
          </a:p>
          <a:p>
            <a:pPr lvl="1"/>
            <a:r>
              <a:rPr lang="en-US" sz="1200" dirty="0"/>
              <a:t>Load Data: Import the dataset containing relevant features and labels.</a:t>
            </a:r>
          </a:p>
          <a:p>
            <a:pPr lvl="1"/>
            <a:r>
              <a:rPr lang="en-US" sz="1200" dirty="0"/>
              <a:t>Preprocess Data:</a:t>
            </a:r>
          </a:p>
          <a:p>
            <a:pPr marL="171450" indent="-171450">
              <a:buFont typeface="Arial" panose="020B0604020202020204" pitchFamily="34" charset="0"/>
              <a:buChar char="•"/>
            </a:pPr>
            <a:r>
              <a:rPr lang="en-US" sz="1200" dirty="0"/>
              <a:t>Train-Test Split</a:t>
            </a:r>
          </a:p>
          <a:p>
            <a:pPr lvl="1"/>
            <a:r>
              <a:rPr lang="en-US" sz="1200" dirty="0"/>
              <a:t>Split Data: Divide the dataset into training and testing subsets to evaluate model performance on unseen data.</a:t>
            </a:r>
          </a:p>
          <a:p>
            <a:pPr marL="171450" indent="-171450">
              <a:buFont typeface="Arial" panose="020B0604020202020204" pitchFamily="34" charset="0"/>
              <a:buChar char="•"/>
            </a:pPr>
            <a:r>
              <a:rPr lang="en-US" sz="1200" dirty="0"/>
              <a:t>Model Training: Fit various classification models using the training data.</a:t>
            </a:r>
          </a:p>
          <a:p>
            <a:r>
              <a:rPr lang="en-US" sz="1200" dirty="0"/>
              <a:t>               Logistic Regression</a:t>
            </a:r>
          </a:p>
          <a:p>
            <a:r>
              <a:rPr lang="en-US" sz="1200" dirty="0"/>
              <a:t>               Support Vector Machines (SVM)</a:t>
            </a:r>
          </a:p>
          <a:p>
            <a:r>
              <a:rPr lang="en-US" sz="1200" dirty="0"/>
              <a:t>               Decision Tree Classifier</a:t>
            </a:r>
          </a:p>
          <a:p>
            <a:r>
              <a:rPr lang="en-US" sz="1200" dirty="0"/>
              <a:t>               K-Nearest Neighbors (KNN)</a:t>
            </a:r>
          </a:p>
          <a:p>
            <a:pPr marL="171450" indent="-171450">
              <a:buFont typeface="Arial" panose="020B0604020202020204" pitchFamily="34" charset="0"/>
              <a:buChar char="•"/>
            </a:pPr>
            <a:r>
              <a:rPr lang="en-US" sz="1200" dirty="0"/>
              <a:t>Model Evaluation</a:t>
            </a:r>
          </a:p>
          <a:p>
            <a:r>
              <a:rPr lang="en-US" sz="1200" dirty="0"/>
              <a:t>             Accuracy: Measure the proportion of correctly classified instances.</a:t>
            </a:r>
          </a:p>
          <a:p>
            <a:r>
              <a:rPr lang="en-US" sz="1200" dirty="0"/>
              <a:t>             Confusion Matrix: Analyze true positives, true negatives, false positives, and false negatives to assess performance.</a:t>
            </a:r>
          </a:p>
          <a:p>
            <a:r>
              <a:rPr lang="en-US" sz="1200" dirty="0"/>
              <a:t>             Classification Report: Review precision, recall, and F1-score for a detailed performance assessment.</a:t>
            </a:r>
          </a:p>
          <a:p>
            <a:pPr marL="171450" indent="-171450">
              <a:buFont typeface="Arial" panose="020B0604020202020204" pitchFamily="34" charset="0"/>
              <a:buChar char="•"/>
            </a:pPr>
            <a:r>
              <a:rPr lang="en-US" sz="1200" dirty="0"/>
              <a:t>Hyperparameter Tuning</a:t>
            </a:r>
          </a:p>
          <a:p>
            <a:pPr lvl="1"/>
            <a:r>
              <a:rPr lang="en-US" sz="1200" dirty="0"/>
              <a:t>Define Hyperparameters: Set ranges of hyperparameters for each model.</a:t>
            </a:r>
          </a:p>
          <a:p>
            <a:pPr lvl="1"/>
            <a:r>
              <a:rPr lang="en-US" sz="1200" dirty="0"/>
              <a:t>Grid Search: Use Grid Search to find the optimal hyperparameters that enhance model performance.</a:t>
            </a:r>
          </a:p>
          <a:p>
            <a:pPr lvl="1"/>
            <a:r>
              <a:rPr lang="en-US" sz="1200" dirty="0"/>
              <a:t>select Best Model: Identify the model with the best performance metrics based on hyperparameter tuning results.</a:t>
            </a:r>
          </a:p>
          <a:p>
            <a:pPr marL="171450" indent="-171450">
              <a:buFont typeface="Arial" panose="020B0604020202020204" pitchFamily="34" charset="0"/>
              <a:buChar char="•"/>
            </a:pPr>
            <a:r>
              <a:rPr lang="en-US" sz="1200" dirty="0"/>
              <a:t>Final Evaluation</a:t>
            </a:r>
          </a:p>
          <a:p>
            <a:pPr lvl="1"/>
            <a:r>
              <a:rPr lang="en-US" sz="1200" dirty="0"/>
              <a:t>Re-evaluate Best Model: Test the selected model with the best hyperparameters on the test set.</a:t>
            </a:r>
          </a:p>
          <a:p>
            <a:pPr lvl="1"/>
            <a:r>
              <a:rPr lang="en-US" sz="1200" dirty="0"/>
              <a:t>Output Results: Present final performance metrics, including accuracy, confusion matrix, and classification report.</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1200" dirty="0">
                <a:solidFill>
                  <a:schemeClr val="accent3">
                    <a:lumMod val="25000"/>
                  </a:schemeClr>
                </a:solidFill>
                <a:latin typeface="+mn-lt"/>
              </a:rPr>
              <a:t>Exploratory data analysis results</a:t>
            </a:r>
          </a:p>
          <a:p>
            <a:pPr>
              <a:lnSpc>
                <a:spcPct val="100000"/>
              </a:lnSpc>
              <a:spcBef>
                <a:spcPts val="1400"/>
              </a:spcBef>
            </a:pPr>
            <a:r>
              <a:rPr lang="en-US" sz="1200" dirty="0">
                <a:solidFill>
                  <a:schemeClr val="accent3">
                    <a:lumMod val="25000"/>
                  </a:schemeClr>
                </a:solidFill>
                <a:latin typeface="+mn-lt"/>
              </a:rPr>
              <a:t>Interactive analytics demo in screenshots</a:t>
            </a:r>
          </a:p>
          <a:p>
            <a:pPr>
              <a:lnSpc>
                <a:spcPct val="100000"/>
              </a:lnSpc>
              <a:spcBef>
                <a:spcPts val="1400"/>
              </a:spcBef>
            </a:pPr>
            <a:r>
              <a:rPr lang="en-US" sz="1200" dirty="0">
                <a:solidFill>
                  <a:schemeClr val="accent3">
                    <a:lumMod val="25000"/>
                  </a:schemeClr>
                </a:solidFill>
                <a:latin typeface="+mn-lt"/>
              </a:rPr>
              <a:t>Predictive analysis results</a:t>
            </a:r>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pic>
        <p:nvPicPr>
          <p:cNvPr id="9218" name="Picture 2">
            <a:extLst>
              <a:ext uri="{FF2B5EF4-FFF2-40B4-BE49-F238E27FC236}">
                <a16:creationId xmlns:a16="http://schemas.microsoft.com/office/drawing/2014/main" id="{4EFE35FA-7529-47AD-B0EF-173A7BB7130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576227"/>
            <a:ext cx="5137494" cy="487110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pic>
        <p:nvPicPr>
          <p:cNvPr id="8196" name="Picture 4">
            <a:extLst>
              <a:ext uri="{FF2B5EF4-FFF2-40B4-BE49-F238E27FC236}">
                <a16:creationId xmlns:a16="http://schemas.microsoft.com/office/drawing/2014/main" id="{C84A3C47-9ECA-42D0-9537-A30C2B8024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08857" y="1572364"/>
            <a:ext cx="5337318" cy="37132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pic>
        <p:nvPicPr>
          <p:cNvPr id="10242" name="Picture 2">
            <a:extLst>
              <a:ext uri="{FF2B5EF4-FFF2-40B4-BE49-F238E27FC236}">
                <a16:creationId xmlns:a16="http://schemas.microsoft.com/office/drawing/2014/main" id="{F1728CA7-F715-4D26-9DC9-9B093661417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88981" y="1673442"/>
            <a:ext cx="5400675" cy="45529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pic>
        <p:nvPicPr>
          <p:cNvPr id="11266" name="Picture 2">
            <a:extLst>
              <a:ext uri="{FF2B5EF4-FFF2-40B4-BE49-F238E27FC236}">
                <a16:creationId xmlns:a16="http://schemas.microsoft.com/office/drawing/2014/main" id="{6923901C-3250-44EB-8A02-8B604EBA4E6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178" y="1691698"/>
            <a:ext cx="5562600" cy="433387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pic>
        <p:nvPicPr>
          <p:cNvPr id="12292" name="Picture 4">
            <a:extLst>
              <a:ext uri="{FF2B5EF4-FFF2-40B4-BE49-F238E27FC236}">
                <a16:creationId xmlns:a16="http://schemas.microsoft.com/office/drawing/2014/main" id="{610BB3D2-DD22-481E-88AA-99A5056019D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64702" y="1671040"/>
            <a:ext cx="6628330" cy="455535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pic>
        <p:nvPicPr>
          <p:cNvPr id="13314" name="Picture 2">
            <a:extLst>
              <a:ext uri="{FF2B5EF4-FFF2-40B4-BE49-F238E27FC236}">
                <a16:creationId xmlns:a16="http://schemas.microsoft.com/office/drawing/2014/main" id="{2805139B-82A4-432E-9359-AF2A4162E5F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70011" y="1841842"/>
            <a:ext cx="6220336" cy="402189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pic>
        <p:nvPicPr>
          <p:cNvPr id="13" name="Picture 12">
            <a:extLst>
              <a:ext uri="{FF2B5EF4-FFF2-40B4-BE49-F238E27FC236}">
                <a16:creationId xmlns:a16="http://schemas.microsoft.com/office/drawing/2014/main" id="{2F63E16B-8842-4025-A062-A048F5ED7716}"/>
              </a:ext>
            </a:extLst>
          </p:cNvPr>
          <p:cNvPicPr>
            <a:picLocks noChangeAspect="1"/>
          </p:cNvPicPr>
          <p:nvPr/>
        </p:nvPicPr>
        <p:blipFill>
          <a:blip r:embed="rId3"/>
          <a:stretch>
            <a:fillRect/>
          </a:stretch>
        </p:blipFill>
        <p:spPr>
          <a:xfrm>
            <a:off x="861497" y="4502126"/>
            <a:ext cx="5487166" cy="1724266"/>
          </a:xfrm>
          <a:prstGeom prst="rect">
            <a:avLst/>
          </a:prstGeom>
        </p:spPr>
      </p:pic>
      <p:sp>
        <p:nvSpPr>
          <p:cNvPr id="15" name="TextBox 14">
            <a:extLst>
              <a:ext uri="{FF2B5EF4-FFF2-40B4-BE49-F238E27FC236}">
                <a16:creationId xmlns:a16="http://schemas.microsoft.com/office/drawing/2014/main" id="{FBCA92E1-88D2-4244-9213-881E0FF20A4D}"/>
              </a:ext>
            </a:extLst>
          </p:cNvPr>
          <p:cNvSpPr txBox="1"/>
          <p:nvPr/>
        </p:nvSpPr>
        <p:spPr>
          <a:xfrm>
            <a:off x="770011" y="1643896"/>
            <a:ext cx="10130600" cy="1938992"/>
          </a:xfrm>
          <a:prstGeom prst="rect">
            <a:avLst/>
          </a:prstGeom>
          <a:noFill/>
        </p:spPr>
        <p:txBody>
          <a:bodyPr wrap="square">
            <a:spAutoFit/>
          </a:bodyPr>
          <a:lstStyle/>
          <a:p>
            <a:r>
              <a:rPr lang="en-US" sz="1200" dirty="0"/>
              <a:t>The </a:t>
            </a:r>
            <a:r>
              <a:rPr lang="en-US" sz="1200" dirty="0" err="1"/>
              <a:t>DataFrame</a:t>
            </a:r>
            <a:r>
              <a:rPr lang="en-US" sz="1200" dirty="0"/>
              <a:t> data contains a column </a:t>
            </a:r>
            <a:r>
              <a:rPr lang="en-US" sz="1200" dirty="0" err="1"/>
              <a:t>LaunchSite</a:t>
            </a:r>
            <a:r>
              <a:rPr lang="en-US" sz="1200" dirty="0"/>
              <a:t> with the names of different launch sites.</a:t>
            </a:r>
          </a:p>
          <a:p>
            <a:r>
              <a:rPr lang="en-US" sz="1200" dirty="0"/>
              <a:t> </a:t>
            </a:r>
          </a:p>
          <a:p>
            <a:r>
              <a:rPr lang="en-US" sz="1200" dirty="0"/>
              <a:t>The unique() function is used to extract unique values from the </a:t>
            </a:r>
            <a:r>
              <a:rPr lang="en-US" sz="1200" dirty="0" err="1"/>
              <a:t>LaunchSite</a:t>
            </a:r>
            <a:r>
              <a:rPr lang="en-US" sz="1200" dirty="0"/>
              <a:t> column.</a:t>
            </a:r>
          </a:p>
          <a:p>
            <a:endParaRPr lang="en-US" sz="1200" dirty="0"/>
          </a:p>
          <a:p>
            <a:r>
              <a:rPr lang="en-US" sz="1200" dirty="0"/>
              <a:t>The unique launch site names are printed out.</a:t>
            </a:r>
          </a:p>
          <a:p>
            <a:endParaRPr lang="en-US" sz="1200" dirty="0"/>
          </a:p>
          <a:p>
            <a:r>
              <a:rPr lang="en-US" sz="1200" dirty="0"/>
              <a:t>The provided sample data, the unique launch sites </a:t>
            </a:r>
            <a:r>
              <a:rPr lang="en-US" sz="1200" dirty="0" err="1"/>
              <a:t>are:CCAFS</a:t>
            </a:r>
            <a:r>
              <a:rPr lang="en-US" sz="1200" dirty="0"/>
              <a:t> SLC 40VAFB SLC 4E. </a:t>
            </a:r>
          </a:p>
          <a:p>
            <a:endParaRPr lang="en-US" sz="1200" dirty="0"/>
          </a:p>
          <a:p>
            <a:r>
              <a:rPr lang="en-US" sz="1200" dirty="0"/>
              <a:t>This result shows the distinct launch sites from the dataset, indicating that the launches occurred at these sites. If you have a larger dataset or additional questions, let me know!</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pic>
        <p:nvPicPr>
          <p:cNvPr id="9" name="Picture 8">
            <a:extLst>
              <a:ext uri="{FF2B5EF4-FFF2-40B4-BE49-F238E27FC236}">
                <a16:creationId xmlns:a16="http://schemas.microsoft.com/office/drawing/2014/main" id="{2B54360C-4E5C-4350-8DE5-31AC2A6B01BF}"/>
              </a:ext>
            </a:extLst>
          </p:cNvPr>
          <p:cNvPicPr>
            <a:picLocks noChangeAspect="1"/>
          </p:cNvPicPr>
          <p:nvPr/>
        </p:nvPicPr>
        <p:blipFill>
          <a:blip r:embed="rId3"/>
          <a:stretch>
            <a:fillRect/>
          </a:stretch>
        </p:blipFill>
        <p:spPr>
          <a:xfrm>
            <a:off x="5960451" y="1385116"/>
            <a:ext cx="6231549" cy="2300457"/>
          </a:xfrm>
          <a:prstGeom prst="rect">
            <a:avLst/>
          </a:prstGeom>
        </p:spPr>
      </p:pic>
      <p:sp>
        <p:nvSpPr>
          <p:cNvPr id="10" name="Rectangle 2">
            <a:extLst>
              <a:ext uri="{FF2B5EF4-FFF2-40B4-BE49-F238E27FC236}">
                <a16:creationId xmlns:a16="http://schemas.microsoft.com/office/drawing/2014/main" id="{1104409B-056C-45B2-893C-83FB896B1445}"/>
              </a:ext>
            </a:extLst>
          </p:cNvPr>
          <p:cNvSpPr>
            <a:spLocks noChangeArrowheads="1"/>
          </p:cNvSpPr>
          <p:nvPr/>
        </p:nvSpPr>
        <p:spPr bwMode="auto">
          <a:xfrm>
            <a:off x="586440" y="1461963"/>
            <a:ext cx="5248876" cy="427809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00000"/>
              </a:lnSpc>
              <a:spcBef>
                <a:spcPct val="0"/>
              </a:spcBef>
              <a:spcAft>
                <a:spcPct val="0"/>
              </a:spcAft>
              <a:buClrTx/>
              <a:buSzTx/>
              <a:tabLst/>
            </a:pPr>
            <a:r>
              <a:rPr kumimoji="0" lang="en-US" altLang="en-US" sz="1400" b="1" i="0" u="none" strike="noStrike" cap="none" normalizeH="0" baseline="0" dirty="0">
                <a:ln>
                  <a:noFill/>
                </a:ln>
                <a:solidFill>
                  <a:schemeClr val="tx1"/>
                </a:solidFill>
                <a:effectLst/>
              </a:rPr>
              <a:t>SQL Query Components:</a:t>
            </a:r>
          </a:p>
          <a:p>
            <a:pPr marR="0" lvl="0" algn="l" defTabSz="914400" rtl="0" eaLnBrk="0" fontAlgn="base" latinLnBrk="0" hangingPunct="0">
              <a:lnSpc>
                <a:spcPct val="150000"/>
              </a:lnSpc>
              <a:spcBef>
                <a:spcPct val="0"/>
              </a:spcBef>
              <a:spcAft>
                <a:spcPct val="0"/>
              </a:spcAft>
              <a:buClrTx/>
              <a:buSzTx/>
              <a:tabLst/>
            </a:pPr>
            <a:endParaRPr lang="en-US" altLang="en-US" sz="1200" b="1" dirty="0"/>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SELECT *: Selects all columns from the table.</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FROM SPACEXTABLE: Specifies the table from which to retrieve the data.</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WHERE "</a:t>
            </a:r>
            <a:r>
              <a:rPr kumimoji="0" lang="en-US" altLang="en-US" sz="1200" i="0" u="none" strike="noStrike" cap="none" normalizeH="0" baseline="0" dirty="0" err="1">
                <a:ln>
                  <a:noFill/>
                </a:ln>
                <a:solidFill>
                  <a:schemeClr val="tx1"/>
                </a:solidFill>
                <a:effectLst/>
              </a:rPr>
              <a:t>Launch_Site</a:t>
            </a:r>
            <a:r>
              <a:rPr kumimoji="0" lang="en-US" altLang="en-US" sz="1200" i="0" u="none" strike="noStrike" cap="none" normalizeH="0" baseline="0" dirty="0">
                <a:ln>
                  <a:noFill/>
                </a:ln>
                <a:solidFill>
                  <a:schemeClr val="tx1"/>
                </a:solidFill>
                <a:effectLst/>
              </a:rPr>
              <a:t>" LIKE 'CCA%': Filters the rows to include only those where the </a:t>
            </a:r>
            <a:r>
              <a:rPr kumimoji="0" lang="en-US" altLang="en-US" sz="1200" i="0" u="none" strike="noStrike" cap="none" normalizeH="0" baseline="0" dirty="0" err="1">
                <a:ln>
                  <a:noFill/>
                </a:ln>
                <a:solidFill>
                  <a:schemeClr val="tx1"/>
                </a:solidFill>
                <a:effectLst/>
              </a:rPr>
              <a:t>Launch_Site</a:t>
            </a:r>
            <a:r>
              <a:rPr kumimoji="0" lang="en-US" altLang="en-US" sz="1200" i="0" u="none" strike="noStrike" cap="none" normalizeH="0" baseline="0" dirty="0">
                <a:ln>
                  <a:noFill/>
                </a:ln>
                <a:solidFill>
                  <a:schemeClr val="tx1"/>
                </a:solidFill>
                <a:effectLst/>
              </a:rPr>
              <a:t> column starts with CCA.</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LIMIT 5: Limits the results to the first 5 matching records.</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records_with_cca</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 FROM SPACEXTABLE WHERE "</a:t>
            </a:r>
            <a:r>
              <a:rPr kumimoji="0" lang="en-US" altLang="en-US" sz="1200" i="0" u="none" strike="noStrike" cap="none" normalizeH="0" baseline="0" dirty="0" err="1">
                <a:ln>
                  <a:noFill/>
                </a:ln>
                <a:solidFill>
                  <a:schemeClr val="tx1"/>
                </a:solidFill>
                <a:effectLst/>
              </a:rPr>
              <a:t>Launch_Site</a:t>
            </a:r>
            <a:r>
              <a:rPr kumimoji="0" lang="en-US" altLang="en-US" sz="1200" i="0" u="none" strike="noStrike" cap="none" normalizeH="0" baseline="0" dirty="0">
                <a:ln>
                  <a:noFill/>
                </a:ln>
                <a:solidFill>
                  <a:schemeClr val="tx1"/>
                </a:solidFill>
                <a:effectLst/>
              </a:rPr>
              <a:t>" LIKE 'CCA%' LIMIT 5; # Print the results print("Records where launch sites begin with 'CCA':") for record in </a:t>
            </a:r>
            <a:r>
              <a:rPr kumimoji="0" lang="en-US" altLang="en-US" sz="1200" i="0" u="none" strike="noStrike" cap="none" normalizeH="0" baseline="0" dirty="0" err="1">
                <a:ln>
                  <a:noFill/>
                </a:ln>
                <a:solidFill>
                  <a:schemeClr val="tx1"/>
                </a:solidFill>
                <a:effectLst/>
              </a:rPr>
              <a:t>records_with_cca</a:t>
            </a:r>
            <a:r>
              <a:rPr kumimoji="0" lang="en-US" altLang="en-US" sz="1200" i="0" u="none" strike="noStrike" cap="none" normalizeH="0" baseline="0" dirty="0">
                <a:ln>
                  <a:noFill/>
                </a:ln>
                <a:solidFill>
                  <a:schemeClr val="tx1"/>
                </a:solidFill>
                <a:effectLst/>
              </a:rPr>
              <a:t>: print(record)</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The displayed records include flight numbers, dates, launch sites, and other relevant information where the </a:t>
            </a:r>
            <a:r>
              <a:rPr kumimoji="0" lang="en-US" altLang="en-US" sz="1200" b="0" i="0" u="none" strike="noStrike" cap="none" normalizeH="0" baseline="0" dirty="0" err="1">
                <a:ln>
                  <a:noFill/>
                </a:ln>
                <a:solidFill>
                  <a:schemeClr val="tx1"/>
                </a:solidFill>
                <a:effectLst/>
              </a:rPr>
              <a:t>Launch_Site</a:t>
            </a:r>
            <a:r>
              <a:rPr kumimoji="0" lang="en-US" altLang="en-US" sz="1200" b="0" i="0" u="none" strike="noStrike" cap="none" normalizeH="0" baseline="0" dirty="0">
                <a:ln>
                  <a:noFill/>
                </a:ln>
                <a:solidFill>
                  <a:schemeClr val="tx1"/>
                </a:solidFill>
                <a:effectLst/>
              </a:rPr>
              <a:t> begins with CCA.</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All the records show CCAFS SLC 40 as the launch site, which matches the specified condition.</a:t>
            </a:r>
          </a:p>
          <a:p>
            <a:pPr marR="0" lvl="0" algn="l"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R="0" lvl="0" algn="l"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pic>
        <p:nvPicPr>
          <p:cNvPr id="6" name="Picture 5">
            <a:extLst>
              <a:ext uri="{FF2B5EF4-FFF2-40B4-BE49-F238E27FC236}">
                <a16:creationId xmlns:a16="http://schemas.microsoft.com/office/drawing/2014/main" id="{B6998C0F-C1C6-4133-AA2C-A3D799324136}"/>
              </a:ext>
            </a:extLst>
          </p:cNvPr>
          <p:cNvPicPr>
            <a:picLocks noChangeAspect="1"/>
          </p:cNvPicPr>
          <p:nvPr/>
        </p:nvPicPr>
        <p:blipFill rotWithShape="1">
          <a:blip r:embed="rId3"/>
          <a:srcRect t="14505"/>
          <a:stretch/>
        </p:blipFill>
        <p:spPr>
          <a:xfrm>
            <a:off x="2093494" y="4972378"/>
            <a:ext cx="8462109" cy="1843748"/>
          </a:xfrm>
          <a:prstGeom prst="rect">
            <a:avLst/>
          </a:prstGeom>
        </p:spPr>
      </p:pic>
      <p:sp>
        <p:nvSpPr>
          <p:cNvPr id="7" name="Rectangle 1">
            <a:extLst>
              <a:ext uri="{FF2B5EF4-FFF2-40B4-BE49-F238E27FC236}">
                <a16:creationId xmlns:a16="http://schemas.microsoft.com/office/drawing/2014/main" id="{0F539EC7-28B6-4A14-81C6-4C1F3C170BD8}"/>
              </a:ext>
            </a:extLst>
          </p:cNvPr>
          <p:cNvSpPr>
            <a:spLocks noChangeArrowheads="1"/>
          </p:cNvSpPr>
          <p:nvPr/>
        </p:nvSpPr>
        <p:spPr bwMode="auto">
          <a:xfrm>
            <a:off x="593558" y="1399990"/>
            <a:ext cx="10563624" cy="343388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400" b="1" i="0" u="none" strike="noStrike" cap="none" normalizeH="0" baseline="0" dirty="0">
                <a:ln>
                  <a:noFill/>
                </a:ln>
                <a:solidFill>
                  <a:schemeClr val="tx1"/>
                </a:solidFill>
                <a:effectLst/>
              </a:rPr>
              <a:t>Code Explanation</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Total_payload_mass</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SUM("</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FROM SPACEXTABLE WHERE "Customer" LIKE '%NASA (CRS)%’; </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Print the result print("Total Payload Mass carried by boosters launched by NASA (CRS):") for mass in </a:t>
            </a:r>
            <a:r>
              <a:rPr kumimoji="0" lang="en-US" altLang="en-US" sz="1200" i="0" u="none" strike="noStrike" cap="none" normalizeH="0" baseline="0" dirty="0" err="1">
                <a:ln>
                  <a:noFill/>
                </a:ln>
                <a:solidFill>
                  <a:schemeClr val="tx1"/>
                </a:solidFill>
                <a:effectLst/>
              </a:rPr>
              <a:t>total_payload_mass</a:t>
            </a:r>
            <a:r>
              <a:rPr kumimoji="0" lang="en-US" altLang="en-US" sz="1200" i="0" u="none" strike="noStrike" cap="none" normalizeH="0" baseline="0" dirty="0">
                <a:ln>
                  <a:noFill/>
                </a:ln>
                <a:solidFill>
                  <a:schemeClr val="tx1"/>
                </a:solidFill>
                <a:effectLst/>
              </a:rPr>
              <a:t>: print(mass[0]) # Accessing the first element of the tuple </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total_payload_mass</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SUM("</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print("Total Payload Mass carried by boosters launched by NASA (CRS):"): Prints a descriptive message.</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for mass in </a:t>
            </a:r>
            <a:r>
              <a:rPr kumimoji="0" lang="en-US" altLang="en-US" sz="1200" i="0" u="none" strike="noStrike" cap="none" normalizeH="0" baseline="0" dirty="0" err="1">
                <a:ln>
                  <a:noFill/>
                </a:ln>
                <a:solidFill>
                  <a:schemeClr val="tx1"/>
                </a:solidFill>
                <a:effectLst/>
              </a:rPr>
              <a:t>total_payload_mass</a:t>
            </a:r>
            <a:r>
              <a:rPr kumimoji="0" lang="en-US" altLang="en-US" sz="1200" i="0" u="none" strike="noStrike" cap="none" normalizeH="0" baseline="0" dirty="0">
                <a:ln>
                  <a:noFill/>
                </a:ln>
                <a:solidFill>
                  <a:schemeClr val="tx1"/>
                </a:solidFill>
                <a:effectLst/>
              </a:rPr>
              <a:t>:: Iterates over the result, which is a list of tuples.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print(mass[0]): Accesses and prints the first (and only) element of the tuple, which contains the total payload mass.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Total Payload Mass: The result 48213 represents the total payload mass, in kilograms, carried by boosters launched for the customer NASA (CRS).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Interpretation: This number indicates that the combined payload mass of all the relevant launches amounts to 48,213 kg.</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query provides a summary of the total payload mass specifically for NASA’s CRS missions, which can be useful for understanding the scale of payloads handled for this customer.</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pic>
        <p:nvPicPr>
          <p:cNvPr id="6" name="Picture 5">
            <a:extLst>
              <a:ext uri="{FF2B5EF4-FFF2-40B4-BE49-F238E27FC236}">
                <a16:creationId xmlns:a16="http://schemas.microsoft.com/office/drawing/2014/main" id="{12BD64F1-12AB-4AE6-94D5-02014FBAE603}"/>
              </a:ext>
            </a:extLst>
          </p:cNvPr>
          <p:cNvPicPr>
            <a:picLocks noChangeAspect="1"/>
          </p:cNvPicPr>
          <p:nvPr/>
        </p:nvPicPr>
        <p:blipFill>
          <a:blip r:embed="rId3"/>
          <a:stretch>
            <a:fillRect/>
          </a:stretch>
        </p:blipFill>
        <p:spPr>
          <a:xfrm>
            <a:off x="3101268" y="4817935"/>
            <a:ext cx="6215083" cy="1677350"/>
          </a:xfrm>
          <a:prstGeom prst="rect">
            <a:avLst/>
          </a:prstGeom>
        </p:spPr>
      </p:pic>
      <p:sp>
        <p:nvSpPr>
          <p:cNvPr id="9" name="Rectangle 1">
            <a:extLst>
              <a:ext uri="{FF2B5EF4-FFF2-40B4-BE49-F238E27FC236}">
                <a16:creationId xmlns:a16="http://schemas.microsoft.com/office/drawing/2014/main" id="{84CC3642-A300-4147-8937-1EF348D0C1AC}"/>
              </a:ext>
            </a:extLst>
          </p:cNvPr>
          <p:cNvSpPr>
            <a:spLocks noChangeArrowheads="1"/>
          </p:cNvSpPr>
          <p:nvPr/>
        </p:nvSpPr>
        <p:spPr bwMode="auto">
          <a:xfrm>
            <a:off x="438682" y="1287680"/>
            <a:ext cx="11314636" cy="315689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tabLst/>
            </a:pPr>
            <a:r>
              <a:rPr kumimoji="0" lang="en-US" altLang="en-US" sz="1400" b="1" i="0" u="none" strike="noStrike" cap="none" normalizeH="0" baseline="0" dirty="0">
                <a:ln>
                  <a:noFill/>
                </a:ln>
                <a:solidFill>
                  <a:schemeClr val="tx1"/>
                </a:solidFill>
                <a:effectLst/>
              </a:rPr>
              <a:t>Code Explanation</a:t>
            </a:r>
          </a:p>
          <a:p>
            <a:pPr marR="0" lvl="0" algn="just" defTabSz="914400" rtl="0" eaLnBrk="0" fontAlgn="base" latinLnBrk="0" hangingPunct="0">
              <a:lnSpc>
                <a:spcPct val="15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average_payload_mass</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AVG("</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FROM SPACEXTABLE WHERE "</a:t>
            </a:r>
            <a:r>
              <a:rPr kumimoji="0" lang="en-US" altLang="en-US" sz="1200" i="0" u="none" strike="noStrike" cap="none" normalizeH="0" baseline="0" dirty="0" err="1">
                <a:ln>
                  <a:noFill/>
                </a:ln>
                <a:solidFill>
                  <a:schemeClr val="tx1"/>
                </a:solidFill>
                <a:effectLst/>
              </a:rPr>
              <a:t>Booster_Version</a:t>
            </a:r>
            <a:r>
              <a:rPr kumimoji="0" lang="en-US" altLang="en-US" sz="1200" i="0" u="none" strike="noStrike" cap="none" normalizeH="0" baseline="0" dirty="0">
                <a:ln>
                  <a:noFill/>
                </a:ln>
                <a:solidFill>
                  <a:schemeClr val="tx1"/>
                </a:solidFill>
                <a:effectLst/>
              </a:rPr>
              <a:t>" = 'F9 v1.1’; </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Print the result print("Average Payload Mass carried by booster version F9 v1.1:") for mass in </a:t>
            </a:r>
            <a:r>
              <a:rPr kumimoji="0" lang="en-US" altLang="en-US" sz="1200" i="0" u="none" strike="noStrike" cap="none" normalizeH="0" baseline="0" dirty="0" err="1">
                <a:ln>
                  <a:noFill/>
                </a:ln>
                <a:solidFill>
                  <a:schemeClr val="tx1"/>
                </a:solidFill>
                <a:effectLst/>
              </a:rPr>
              <a:t>average_payload_mass</a:t>
            </a:r>
            <a:r>
              <a:rPr kumimoji="0" lang="en-US" altLang="en-US" sz="1200" i="0" u="none" strike="noStrike" cap="none" normalizeH="0" baseline="0" dirty="0">
                <a:ln>
                  <a:noFill/>
                </a:ln>
                <a:solidFill>
                  <a:schemeClr val="tx1"/>
                </a:solidFill>
                <a:effectLst/>
              </a:rPr>
              <a:t>: print(mass[0]) # Accessing the first element of the tuple </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average_payload_mass</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AVG("</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 Executes the SQL query and stores the result in </a:t>
            </a:r>
            <a:r>
              <a:rPr kumimoji="0" lang="en-US" altLang="en-US" sz="1200" i="0" u="none" strike="noStrike" cap="none" normalizeH="0" baseline="0" dirty="0" err="1">
                <a:ln>
                  <a:noFill/>
                </a:ln>
                <a:solidFill>
                  <a:schemeClr val="tx1"/>
                </a:solidFill>
                <a:effectLst/>
              </a:rPr>
              <a:t>average_payload_mass</a:t>
            </a:r>
            <a:r>
              <a:rPr kumimoji="0" lang="en-US" altLang="en-US" sz="1200" i="0" u="none" strike="noStrike" cap="none" normalizeH="0" baseline="0" dirty="0">
                <a:ln>
                  <a:noFill/>
                </a:ln>
                <a:solidFill>
                  <a:schemeClr val="tx1"/>
                </a:solidFill>
                <a:effectLst/>
              </a:rPr>
              <a:t>. This result is typically a list of tuples.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print("Average Payload Mass carried by booster version F9 v1.1:"): Prints a descriptive message.</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for mass in </a:t>
            </a:r>
            <a:r>
              <a:rPr kumimoji="0" lang="en-US" altLang="en-US" sz="1200" i="0" u="none" strike="noStrike" cap="none" normalizeH="0" baseline="0" dirty="0" err="1">
                <a:ln>
                  <a:noFill/>
                </a:ln>
                <a:solidFill>
                  <a:schemeClr val="tx1"/>
                </a:solidFill>
                <a:effectLst/>
              </a:rPr>
              <a:t>average_payload_mass</a:t>
            </a:r>
            <a:r>
              <a:rPr kumimoji="0" lang="en-US" altLang="en-US" sz="1200" i="0" u="none" strike="noStrike" cap="none" normalizeH="0" baseline="0" dirty="0">
                <a:ln>
                  <a:noFill/>
                </a:ln>
                <a:solidFill>
                  <a:schemeClr val="tx1"/>
                </a:solidFill>
                <a:effectLst/>
              </a:rPr>
              <a:t>:: Iterates over the result, which is a list of tuples.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print(mass[0]): Accesses and prints the first (and only) element of the tuple, which contains the average payload mass.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Average Payload Mass: The result 2928.4 represents the average payload mass in kilograms carried by the booster version F9 v1.1.</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Interpretation: This means that, on average, each launch with the F9 v1.1 booster version carried a payload mass of 2,928.4 kg.</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query helps in understanding the payload capacity performance of the F9 v1.1 booster version by providing the average mass of payloads it has carried.</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874303" y="0"/>
            <a:ext cx="3282592" cy="2437170"/>
          </a:xfrm>
          <a:prstGeom prst="rect">
            <a:avLst/>
          </a:prstGeom>
        </p:spPr>
        <p:txBody>
          <a:bodyPr lIns="91440" tIns="45720" rIns="91440" bIns="45720" anchor="t">
            <a:normAutofit/>
          </a:bodyPr>
          <a:lstStyle/>
          <a:p>
            <a:pPr>
              <a:lnSpc>
                <a:spcPct val="100000"/>
              </a:lnSpc>
              <a:spcBef>
                <a:spcPts val="1400"/>
              </a:spcBef>
            </a:pPr>
            <a:r>
              <a:rPr lang="en-US" sz="800" dirty="0">
                <a:solidFill>
                  <a:schemeClr val="accent3">
                    <a:lumMod val="25000"/>
                  </a:schemeClr>
                </a:solidFill>
                <a:latin typeface="Abadi"/>
              </a:rPr>
              <a:t>Find the dates of the first successful landing outcome on ground pad</a:t>
            </a:r>
            <a:endParaRPr lang="en-US" sz="800" dirty="0">
              <a:solidFill>
                <a:schemeClr val="accent3">
                  <a:lumMod val="25000"/>
                </a:schemeClr>
              </a:solidFill>
            </a:endParaRPr>
          </a:p>
          <a:p>
            <a:pPr>
              <a:lnSpc>
                <a:spcPct val="100000"/>
              </a:lnSpc>
              <a:spcBef>
                <a:spcPts val="1400"/>
              </a:spcBef>
            </a:pPr>
            <a:r>
              <a:rPr lang="en-US" sz="8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pic>
        <p:nvPicPr>
          <p:cNvPr id="6" name="Picture 5">
            <a:extLst>
              <a:ext uri="{FF2B5EF4-FFF2-40B4-BE49-F238E27FC236}">
                <a16:creationId xmlns:a16="http://schemas.microsoft.com/office/drawing/2014/main" id="{CA15F603-0E3A-4CD7-8DE1-199A2C81CCD9}"/>
              </a:ext>
            </a:extLst>
          </p:cNvPr>
          <p:cNvPicPr>
            <a:picLocks noChangeAspect="1"/>
          </p:cNvPicPr>
          <p:nvPr/>
        </p:nvPicPr>
        <p:blipFill>
          <a:blip r:embed="rId3"/>
          <a:stretch>
            <a:fillRect/>
          </a:stretch>
        </p:blipFill>
        <p:spPr>
          <a:xfrm>
            <a:off x="3332394" y="5175608"/>
            <a:ext cx="5382378" cy="1600424"/>
          </a:xfrm>
          <a:prstGeom prst="rect">
            <a:avLst/>
          </a:prstGeom>
        </p:spPr>
      </p:pic>
      <p:sp>
        <p:nvSpPr>
          <p:cNvPr id="7" name="Rectangle 1">
            <a:extLst>
              <a:ext uri="{FF2B5EF4-FFF2-40B4-BE49-F238E27FC236}">
                <a16:creationId xmlns:a16="http://schemas.microsoft.com/office/drawing/2014/main" id="{223A17F4-4CD8-457D-87D4-D5A624B1DD2A}"/>
              </a:ext>
            </a:extLst>
          </p:cNvPr>
          <p:cNvSpPr>
            <a:spLocks noChangeArrowheads="1"/>
          </p:cNvSpPr>
          <p:nvPr/>
        </p:nvSpPr>
        <p:spPr bwMode="auto">
          <a:xfrm>
            <a:off x="547825" y="1233888"/>
            <a:ext cx="10910147" cy="394172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Code Explanation</a:t>
            </a:r>
          </a:p>
          <a:p>
            <a:pPr marR="0" lvl="0" algn="l" defTabSz="914400" rtl="0" eaLnBrk="0" fontAlgn="base" latinLnBrk="0" hangingPunct="0">
              <a:lnSpc>
                <a:spcPct val="15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first_successful_landing_date</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MIN("Date") FROM SPACEXTABLE WHERE "</a:t>
            </a:r>
            <a:r>
              <a:rPr kumimoji="0" lang="en-US" altLang="en-US" sz="1200" i="0" u="none" strike="noStrike" cap="none" normalizeH="0" baseline="0" dirty="0" err="1">
                <a:ln>
                  <a:noFill/>
                </a:ln>
                <a:solidFill>
                  <a:schemeClr val="tx1"/>
                </a:solidFill>
                <a:effectLst/>
              </a:rPr>
              <a:t>Landing_Outcome</a:t>
            </a:r>
            <a:r>
              <a:rPr kumimoji="0" lang="en-US" altLang="en-US" sz="1200" i="0" u="none" strike="noStrike" cap="none" normalizeH="0" baseline="0" dirty="0">
                <a:ln>
                  <a:noFill/>
                </a:ln>
                <a:solidFill>
                  <a:schemeClr val="tx1"/>
                </a:solidFill>
                <a:effectLst/>
              </a:rPr>
              <a:t>" = 'Success (ground pad)'; # Print the result print("Date of the first successful landing outcome on ground pad:") for date in </a:t>
            </a:r>
            <a:r>
              <a:rPr kumimoji="0" lang="en-US" altLang="en-US" sz="1200" i="0" u="none" strike="noStrike" cap="none" normalizeH="0" baseline="0" dirty="0" err="1">
                <a:ln>
                  <a:noFill/>
                </a:ln>
                <a:solidFill>
                  <a:schemeClr val="tx1"/>
                </a:solidFill>
                <a:effectLst/>
              </a:rPr>
              <a:t>first_successful_landing_date</a:t>
            </a:r>
            <a:r>
              <a:rPr kumimoji="0" lang="en-US" altLang="en-US" sz="1200" i="0" u="none" strike="noStrike" cap="none" normalizeH="0" baseline="0" dirty="0">
                <a:ln>
                  <a:noFill/>
                </a:ln>
                <a:solidFill>
                  <a:schemeClr val="tx1"/>
                </a:solidFill>
                <a:effectLst/>
              </a:rPr>
              <a:t>: print(date[0]) # Accessing the first element of the tuple </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first_successful_landing_date</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MIN("Date") ...: Executes the SQL query and stores the result in </a:t>
            </a:r>
            <a:r>
              <a:rPr kumimoji="0" lang="en-US" altLang="en-US" sz="1200" i="0" u="none" strike="noStrike" cap="none" normalizeH="0" baseline="0" dirty="0" err="1">
                <a:ln>
                  <a:noFill/>
                </a:ln>
                <a:solidFill>
                  <a:schemeClr val="tx1"/>
                </a:solidFill>
                <a:effectLst/>
              </a:rPr>
              <a:t>first_successful_landing_date</a:t>
            </a:r>
            <a:r>
              <a:rPr kumimoji="0" lang="en-US" altLang="en-US" sz="1200" i="0" u="none" strike="noStrike" cap="none" normalizeH="0" baseline="0" dirty="0">
                <a:ln>
                  <a:noFill/>
                </a:ln>
                <a:solidFill>
                  <a:schemeClr val="tx1"/>
                </a:solidFill>
                <a:effectLst/>
              </a:rPr>
              <a:t>. The result is typically a list of tuples.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print("Date of the first successful landing outcome on ground pad:"): Prints a descriptive message.</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for date in </a:t>
            </a:r>
            <a:r>
              <a:rPr kumimoji="0" lang="en-US" altLang="en-US" sz="1200" i="0" u="none" strike="noStrike" cap="none" normalizeH="0" baseline="0" dirty="0" err="1">
                <a:ln>
                  <a:noFill/>
                </a:ln>
                <a:solidFill>
                  <a:schemeClr val="tx1"/>
                </a:solidFill>
                <a:effectLst/>
              </a:rPr>
              <a:t>first_successful_landing_date</a:t>
            </a:r>
            <a:r>
              <a:rPr kumimoji="0" lang="en-US" altLang="en-US" sz="1200" i="0" u="none" strike="noStrike" cap="none" normalizeH="0" baseline="0" dirty="0">
                <a:ln>
                  <a:noFill/>
                </a:ln>
                <a:solidFill>
                  <a:schemeClr val="tx1"/>
                </a:solidFill>
                <a:effectLst/>
              </a:rPr>
              <a:t>:: Iterates over the result, which is a list of tuples.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print(date[0]): Accesses and prints the first (and only) element of the tuple, which contains the earliest date.</a:t>
            </a:r>
          </a:p>
          <a:p>
            <a:pPr marR="0" lvl="0" algn="l" defTabSz="914400" rtl="0" eaLnBrk="0" fontAlgn="base" latinLnBrk="0" hangingPunct="0">
              <a:lnSpc>
                <a:spcPct val="15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First Successful Landing Date: The result 2015-12-22 is the earliest date on which a successful landing outcome on a ground pad was achieved.</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Interpretation: This indicates that the first instance where a rocket successfully landed on a ground pad occurred on December 22, 2015.</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query helps identify the initial milestone for successful ground pad landings in the dataset, providing a historical benchmark for the achievement of this landing outcome.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pic>
        <p:nvPicPr>
          <p:cNvPr id="3" name="Picture 2">
            <a:extLst>
              <a:ext uri="{FF2B5EF4-FFF2-40B4-BE49-F238E27FC236}">
                <a16:creationId xmlns:a16="http://schemas.microsoft.com/office/drawing/2014/main" id="{4C5F2AB2-77B7-44E1-8CC4-7FF31A6E0DC8}"/>
              </a:ext>
            </a:extLst>
          </p:cNvPr>
          <p:cNvPicPr>
            <a:picLocks noChangeAspect="1"/>
          </p:cNvPicPr>
          <p:nvPr/>
        </p:nvPicPr>
        <p:blipFill>
          <a:blip r:embed="rId3"/>
          <a:stretch>
            <a:fillRect/>
          </a:stretch>
        </p:blipFill>
        <p:spPr>
          <a:xfrm>
            <a:off x="2774659" y="4283277"/>
            <a:ext cx="5768464" cy="1943115"/>
          </a:xfrm>
          <a:prstGeom prst="rect">
            <a:avLst/>
          </a:prstGeom>
        </p:spPr>
      </p:pic>
      <p:sp>
        <p:nvSpPr>
          <p:cNvPr id="6" name="Rectangle 1">
            <a:extLst>
              <a:ext uri="{FF2B5EF4-FFF2-40B4-BE49-F238E27FC236}">
                <a16:creationId xmlns:a16="http://schemas.microsoft.com/office/drawing/2014/main" id="{729173C1-87EC-4169-84E4-EDEA1CC10F2B}"/>
              </a:ext>
            </a:extLst>
          </p:cNvPr>
          <p:cNvSpPr>
            <a:spLocks noChangeArrowheads="1"/>
          </p:cNvSpPr>
          <p:nvPr/>
        </p:nvSpPr>
        <p:spPr bwMode="auto">
          <a:xfrm>
            <a:off x="535710" y="1404329"/>
            <a:ext cx="9893029" cy="260289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tabLst/>
            </a:pPr>
            <a:r>
              <a:rPr kumimoji="0" lang="en-US" altLang="en-US" sz="1400" b="1" i="0" u="none" strike="noStrike" cap="none" normalizeH="0" baseline="0" dirty="0">
                <a:ln>
                  <a:noFill/>
                </a:ln>
                <a:solidFill>
                  <a:schemeClr val="tx1"/>
                </a:solidFill>
                <a:effectLst/>
              </a:rPr>
              <a:t>Code Explanation</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boosters_success_drone_ship</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DISTINCT "</a:t>
            </a:r>
            <a:r>
              <a:rPr kumimoji="0" lang="en-US" altLang="en-US" sz="1200" i="0" u="none" strike="noStrike" cap="none" normalizeH="0" baseline="0" dirty="0" err="1">
                <a:ln>
                  <a:noFill/>
                </a:ln>
                <a:solidFill>
                  <a:schemeClr val="tx1"/>
                </a:solidFill>
                <a:effectLst/>
              </a:rPr>
              <a:t>Booster_Version</a:t>
            </a:r>
            <a:r>
              <a:rPr kumimoji="0" lang="en-US" altLang="en-US" sz="1200" i="0" u="none" strike="noStrike" cap="none" normalizeH="0" baseline="0" dirty="0">
                <a:ln>
                  <a:noFill/>
                </a:ln>
                <a:solidFill>
                  <a:schemeClr val="tx1"/>
                </a:solidFill>
                <a:effectLst/>
              </a:rPr>
              <a:t>" FROM SPACEXTABLE WHERE "</a:t>
            </a:r>
            <a:r>
              <a:rPr kumimoji="0" lang="en-US" altLang="en-US" sz="1200" i="0" u="none" strike="noStrike" cap="none" normalizeH="0" baseline="0" dirty="0" err="1">
                <a:ln>
                  <a:noFill/>
                </a:ln>
                <a:solidFill>
                  <a:schemeClr val="tx1"/>
                </a:solidFill>
                <a:effectLst/>
              </a:rPr>
              <a:t>Landing_Outcome</a:t>
            </a:r>
            <a:r>
              <a:rPr kumimoji="0" lang="en-US" altLang="en-US" sz="1200" i="0" u="none" strike="noStrike" cap="none" normalizeH="0" baseline="0" dirty="0">
                <a:ln>
                  <a:noFill/>
                </a:ln>
                <a:solidFill>
                  <a:schemeClr val="tx1"/>
                </a:solidFill>
                <a:effectLst/>
              </a:rPr>
              <a:t>" = ‘</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Success (drone ship)' AND "</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&gt; 4000 AND "</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&lt; 6000;</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boosters_success_drone_ship</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DISTINCT "</a:t>
            </a:r>
            <a:r>
              <a:rPr kumimoji="0" lang="en-US" altLang="en-US" sz="1200" i="0" u="none" strike="noStrike" cap="none" normalizeH="0" baseline="0" dirty="0" err="1">
                <a:ln>
                  <a:noFill/>
                </a:ln>
                <a:solidFill>
                  <a:schemeClr val="tx1"/>
                </a:solidFill>
                <a:effectLst/>
              </a:rPr>
              <a:t>Booster_Version</a:t>
            </a:r>
            <a:r>
              <a:rPr kumimoji="0" lang="en-US" altLang="en-US" sz="1200" i="0" u="none" strike="noStrike" cap="none" normalizeH="0" baseline="0" dirty="0">
                <a:ln>
                  <a:noFill/>
                </a:ln>
                <a:solidFill>
                  <a:schemeClr val="tx1"/>
                </a:solidFill>
                <a:effectLst/>
              </a:rPr>
              <a:t>" ...: Executes the SQL query and stores the result in </a:t>
            </a:r>
            <a:r>
              <a:rPr kumimoji="0" lang="en-US" altLang="en-US" sz="1200" i="0" u="none" strike="noStrike" cap="none" normalizeH="0" baseline="0" dirty="0" err="1">
                <a:ln>
                  <a:noFill/>
                </a:ln>
                <a:solidFill>
                  <a:schemeClr val="tx1"/>
                </a:solidFill>
                <a:effectLst/>
              </a:rPr>
              <a:t>boosters_success_drone_ship</a:t>
            </a:r>
            <a:r>
              <a:rPr kumimoji="0" lang="en-US" altLang="en-US" sz="1200" i="0" u="none" strike="noStrike" cap="none" normalizeH="0" baseline="0" dirty="0">
                <a:ln>
                  <a:noFill/>
                </a:ln>
                <a:solidFill>
                  <a:schemeClr val="tx1"/>
                </a:solidFill>
                <a:effectLst/>
              </a:rPr>
              <a:t>. </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result is a list of tuples with unique booster versions.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print("Boosters with success in drone ship and payload mass between 4000 and 6000:"): Prints a descriptive message.</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for booster in </a:t>
            </a:r>
            <a:r>
              <a:rPr kumimoji="0" lang="en-US" altLang="en-US" sz="1200" i="0" u="none" strike="noStrike" cap="none" normalizeH="0" baseline="0" dirty="0" err="1">
                <a:ln>
                  <a:noFill/>
                </a:ln>
                <a:solidFill>
                  <a:schemeClr val="tx1"/>
                </a:solidFill>
                <a:effectLst/>
              </a:rPr>
              <a:t>boosters_success_drone_ship</a:t>
            </a:r>
            <a:r>
              <a:rPr kumimoji="0" lang="en-US" altLang="en-US" sz="1200" i="0" u="none" strike="noStrike" cap="none" normalizeH="0" baseline="0" dirty="0">
                <a:ln>
                  <a:noFill/>
                </a:ln>
                <a:solidFill>
                  <a:schemeClr val="tx1"/>
                </a:solidFill>
                <a:effectLst/>
              </a:rPr>
              <a:t>:: Iterates over the result list.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print(booster[0]): Prints the first (and only) element of each tuple, which contains the booster version.</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Boosters with success in drone ship and payload mass between 4000 and 6000: F9 FT B1022 F9 FT B1026 F9 FT B1021.2 F9 FT B1031.2 </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
        <p:nvSpPr>
          <p:cNvPr id="5" name="Rectangle 2">
            <a:extLst>
              <a:ext uri="{FF2B5EF4-FFF2-40B4-BE49-F238E27FC236}">
                <a16:creationId xmlns:a16="http://schemas.microsoft.com/office/drawing/2014/main" id="{C440EC4A-5817-4C22-96B2-DAF9C9CB20F6}"/>
              </a:ext>
            </a:extLst>
          </p:cNvPr>
          <p:cNvSpPr>
            <a:spLocks noChangeArrowheads="1"/>
          </p:cNvSpPr>
          <p:nvPr/>
        </p:nvSpPr>
        <p:spPr bwMode="auto">
          <a:xfrm>
            <a:off x="449581" y="1553893"/>
            <a:ext cx="5377241" cy="292387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t>Methodology:</a:t>
            </a:r>
          </a:p>
          <a:p>
            <a:endParaRPr lang="en-US" sz="1400" b="1" dirty="0"/>
          </a:p>
          <a:p>
            <a:r>
              <a:rPr lang="en-US" sz="1200" dirty="0"/>
              <a:t>Data Collection: APIs, web scraping, databases</a:t>
            </a:r>
          </a:p>
          <a:p>
            <a:endParaRPr lang="en-US" sz="1200" dirty="0"/>
          </a:p>
          <a:p>
            <a:r>
              <a:rPr lang="en-US" sz="1200" dirty="0"/>
              <a:t>Data Wrangling: Cleaned, transformed data</a:t>
            </a:r>
          </a:p>
          <a:p>
            <a:endParaRPr lang="en-US" sz="1200" dirty="0"/>
          </a:p>
          <a:p>
            <a:r>
              <a:rPr lang="en-US" sz="1200" dirty="0"/>
              <a:t>Exploration: Descriptive stats, visualizations</a:t>
            </a:r>
          </a:p>
          <a:p>
            <a:endParaRPr lang="en-US" sz="1200" dirty="0"/>
          </a:p>
          <a:p>
            <a:r>
              <a:rPr lang="en-US" sz="1200" dirty="0"/>
              <a:t>SQL: Queried, combined data</a:t>
            </a:r>
          </a:p>
          <a:p>
            <a:endParaRPr lang="en-US" sz="1200" dirty="0"/>
          </a:p>
          <a:p>
            <a:r>
              <a:rPr lang="en-US" sz="1200" dirty="0"/>
              <a:t>Statistical Analysis: Correlation, regression</a:t>
            </a:r>
          </a:p>
          <a:p>
            <a:endParaRPr lang="en-US" sz="1200" dirty="0"/>
          </a:p>
          <a:p>
            <a:r>
              <a:rPr lang="en-US" sz="1200" dirty="0"/>
              <a:t>Grouping: Categorical analysis</a:t>
            </a:r>
          </a:p>
          <a:p>
            <a:endParaRPr lang="en-US" sz="1200" dirty="0"/>
          </a:p>
          <a:p>
            <a:r>
              <a:rPr lang="en-US" sz="1200" dirty="0"/>
              <a:t>Modeling: Built and evaluated predictive models</a:t>
            </a:r>
          </a:p>
        </p:txBody>
      </p:sp>
      <p:sp>
        <p:nvSpPr>
          <p:cNvPr id="15" name="Rectangle 2">
            <a:extLst>
              <a:ext uri="{FF2B5EF4-FFF2-40B4-BE49-F238E27FC236}">
                <a16:creationId xmlns:a16="http://schemas.microsoft.com/office/drawing/2014/main" id="{9744DA04-8462-423F-B4FA-8703806664BE}"/>
              </a:ext>
            </a:extLst>
          </p:cNvPr>
          <p:cNvSpPr>
            <a:spLocks noChangeArrowheads="1"/>
          </p:cNvSpPr>
          <p:nvPr/>
        </p:nvSpPr>
        <p:spPr bwMode="auto">
          <a:xfrm>
            <a:off x="7099280" y="1553893"/>
            <a:ext cx="3537011" cy="21852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r>
              <a:rPr lang="en-US" sz="1400" b="1" dirty="0"/>
              <a:t>Results:</a:t>
            </a:r>
          </a:p>
          <a:p>
            <a:endParaRPr lang="en-US" sz="1400" b="1" dirty="0"/>
          </a:p>
          <a:p>
            <a:r>
              <a:rPr lang="en-US" sz="1200" dirty="0"/>
              <a:t>Data Quality: High-quality, consistent dataset</a:t>
            </a:r>
          </a:p>
          <a:p>
            <a:endParaRPr lang="en-US" sz="1200" dirty="0"/>
          </a:p>
          <a:p>
            <a:r>
              <a:rPr lang="en-US" sz="1200" dirty="0"/>
              <a:t>Insights: Key patterns, relationships identified</a:t>
            </a:r>
          </a:p>
          <a:p>
            <a:endParaRPr lang="en-US" sz="1200" dirty="0"/>
          </a:p>
          <a:p>
            <a:r>
              <a:rPr lang="en-US" sz="1200" dirty="0"/>
              <a:t>SQL Queries: Efficient data extraction</a:t>
            </a:r>
          </a:p>
          <a:p>
            <a:endParaRPr lang="en-US" sz="1200" dirty="0"/>
          </a:p>
          <a:p>
            <a:r>
              <a:rPr lang="en-US" sz="1200" dirty="0"/>
              <a:t>Visualizations: Clear variable relationships</a:t>
            </a:r>
          </a:p>
          <a:p>
            <a:endParaRPr lang="en-US" sz="1200" dirty="0"/>
          </a:p>
          <a:p>
            <a:r>
              <a:rPr lang="en-US" sz="1200" dirty="0"/>
              <a:t>Models: Accurate predictions with high performance</a:t>
            </a: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pic>
        <p:nvPicPr>
          <p:cNvPr id="6" name="Picture 5">
            <a:extLst>
              <a:ext uri="{FF2B5EF4-FFF2-40B4-BE49-F238E27FC236}">
                <a16:creationId xmlns:a16="http://schemas.microsoft.com/office/drawing/2014/main" id="{BF125520-2CD0-42DD-B66D-A50561942094}"/>
              </a:ext>
            </a:extLst>
          </p:cNvPr>
          <p:cNvPicPr>
            <a:picLocks noChangeAspect="1"/>
          </p:cNvPicPr>
          <p:nvPr/>
        </p:nvPicPr>
        <p:blipFill>
          <a:blip r:embed="rId3"/>
          <a:stretch>
            <a:fillRect/>
          </a:stretch>
        </p:blipFill>
        <p:spPr>
          <a:xfrm>
            <a:off x="4331016" y="4745255"/>
            <a:ext cx="4759434" cy="2050094"/>
          </a:xfrm>
          <a:prstGeom prst="rect">
            <a:avLst/>
          </a:prstGeom>
        </p:spPr>
      </p:pic>
      <p:sp>
        <p:nvSpPr>
          <p:cNvPr id="7" name="Rectangle 1">
            <a:extLst>
              <a:ext uri="{FF2B5EF4-FFF2-40B4-BE49-F238E27FC236}">
                <a16:creationId xmlns:a16="http://schemas.microsoft.com/office/drawing/2014/main" id="{943AF82D-32F9-4073-970C-87E76F2A200F}"/>
              </a:ext>
            </a:extLst>
          </p:cNvPr>
          <p:cNvSpPr>
            <a:spLocks noChangeArrowheads="1"/>
          </p:cNvSpPr>
          <p:nvPr/>
        </p:nvSpPr>
        <p:spPr bwMode="auto">
          <a:xfrm>
            <a:off x="856573" y="1340156"/>
            <a:ext cx="9853788" cy="37108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tabLst/>
            </a:pPr>
            <a:r>
              <a:rPr kumimoji="0" lang="en-US" altLang="en-US" sz="1400" b="1" i="0" u="none" strike="noStrike" cap="none" normalizeH="0" baseline="0" dirty="0">
                <a:ln>
                  <a:noFill/>
                </a:ln>
                <a:solidFill>
                  <a:schemeClr val="tx1"/>
                </a:solidFill>
                <a:effectLst/>
              </a:rPr>
              <a:t>Code Explanation</a:t>
            </a:r>
          </a:p>
          <a:p>
            <a:pPr marR="0" lvl="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err="1">
                <a:ln>
                  <a:noFill/>
                </a:ln>
                <a:solidFill>
                  <a:schemeClr val="tx1"/>
                </a:solidFill>
                <a:effectLst/>
              </a:rPr>
              <a:t>outcome_counts</a:t>
            </a:r>
            <a:r>
              <a:rPr kumimoji="0" lang="en-US" altLang="en-US" sz="1200" b="0" i="0" u="none" strike="noStrike" cap="none" normalizeH="0" baseline="0" dirty="0">
                <a:ln>
                  <a:noFill/>
                </a:ln>
                <a:solidFill>
                  <a:schemeClr val="tx1"/>
                </a:solidFill>
                <a:effectLst/>
              </a:rPr>
              <a:t> = %</a:t>
            </a:r>
            <a:r>
              <a:rPr kumimoji="0" lang="en-US" altLang="en-US" sz="1200" b="0" i="0" u="none" strike="noStrike" cap="none" normalizeH="0" baseline="0" dirty="0" err="1">
                <a:ln>
                  <a:noFill/>
                </a:ln>
                <a:solidFill>
                  <a:schemeClr val="tx1"/>
                </a:solidFill>
                <a:effectLst/>
              </a:rPr>
              <a:t>sql</a:t>
            </a:r>
            <a:r>
              <a:rPr kumimoji="0" lang="en-US" altLang="en-US" sz="1200" b="0" i="0" u="none" strike="noStrike" cap="none" normalizeH="0" baseline="0" dirty="0">
                <a:ln>
                  <a:noFill/>
                </a:ln>
                <a:solidFill>
                  <a:schemeClr val="tx1"/>
                </a:solidFill>
                <a:effectLst/>
              </a:rPr>
              <a:t> SELECT "</a:t>
            </a:r>
            <a:r>
              <a:rPr kumimoji="0" lang="en-US" altLang="en-US" sz="1200" b="0" i="0" u="none" strike="noStrike" cap="none" normalizeH="0" baseline="0" dirty="0" err="1">
                <a:ln>
                  <a:noFill/>
                </a:ln>
                <a:solidFill>
                  <a:schemeClr val="tx1"/>
                </a:solidFill>
                <a:effectLst/>
              </a:rPr>
              <a:t>Landing_Outcome</a:t>
            </a:r>
            <a:r>
              <a:rPr kumimoji="0" lang="en-US" altLang="en-US" sz="1200" b="0" i="0" u="none" strike="noStrike" cap="none" normalizeH="0" baseline="0" dirty="0">
                <a:ln>
                  <a:noFill/>
                </a:ln>
                <a:solidFill>
                  <a:schemeClr val="tx1"/>
                </a:solidFill>
                <a:effectLst/>
              </a:rPr>
              <a:t>", COUNT(*) as Total FROM SPACEXTABLE GROUP BY "</a:t>
            </a:r>
            <a:r>
              <a:rPr kumimoji="0" lang="en-US" altLang="en-US" sz="1200" b="0" i="0" u="none" strike="noStrike" cap="none" normalizeH="0" baseline="0" dirty="0" err="1">
                <a:ln>
                  <a:noFill/>
                </a:ln>
                <a:solidFill>
                  <a:schemeClr val="tx1"/>
                </a:solidFill>
                <a:effectLst/>
              </a:rPr>
              <a:t>Landing_Outcome</a:t>
            </a:r>
            <a:r>
              <a:rPr kumimoji="0" lang="en-US" altLang="en-US" sz="1200" b="0" i="0" u="none" strike="noStrike" cap="none" normalizeH="0" baseline="0" dirty="0">
                <a:ln>
                  <a:noFill/>
                </a:ln>
                <a:solidFill>
                  <a:schemeClr val="tx1"/>
                </a:solidFill>
                <a:effectLst/>
              </a:rPr>
              <a:t>"; </a:t>
            </a:r>
          </a:p>
          <a:p>
            <a:pPr marR="0" lvl="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 Print the results print("Total number of successful and failure mission outcomes:") for outcome in </a:t>
            </a:r>
            <a:r>
              <a:rPr kumimoji="0" lang="en-US" altLang="en-US" sz="1200" b="0" i="0" u="none" strike="noStrike" cap="none" normalizeH="0" baseline="0" dirty="0" err="1">
                <a:ln>
                  <a:noFill/>
                </a:ln>
                <a:solidFill>
                  <a:schemeClr val="tx1"/>
                </a:solidFill>
                <a:effectLst/>
              </a:rPr>
              <a:t>outcome_counts</a:t>
            </a:r>
            <a:r>
              <a:rPr kumimoji="0" lang="en-US" altLang="en-US" sz="1200" b="0" i="0" u="none" strike="noStrike" cap="none" normalizeH="0" baseline="0" dirty="0">
                <a:ln>
                  <a:noFill/>
                </a:ln>
                <a:solidFill>
                  <a:schemeClr val="tx1"/>
                </a:solidFill>
                <a:effectLst/>
              </a:rPr>
              <a:t>: print(f"{outcome[0]}: {outcome[1]}") </a:t>
            </a:r>
          </a:p>
          <a:p>
            <a:pPr marR="0" lvl="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 Accessing the outcome and its count </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err="1">
                <a:ln>
                  <a:noFill/>
                </a:ln>
                <a:solidFill>
                  <a:schemeClr val="tx1"/>
                </a:solidFill>
                <a:effectLst/>
              </a:rPr>
              <a:t>outcome_counts</a:t>
            </a:r>
            <a:r>
              <a:rPr kumimoji="0" lang="en-US" altLang="en-US" sz="1200" b="1" i="0" u="none" strike="noStrike" cap="none" normalizeH="0" baseline="0" dirty="0">
                <a:ln>
                  <a:noFill/>
                </a:ln>
                <a:solidFill>
                  <a:schemeClr val="tx1"/>
                </a:solidFill>
                <a:effectLst/>
              </a:rPr>
              <a:t> = %</a:t>
            </a:r>
            <a:r>
              <a:rPr kumimoji="0" lang="en-US" altLang="en-US" sz="1200" b="1" i="0" u="none" strike="noStrike" cap="none" normalizeH="0" baseline="0" dirty="0" err="1">
                <a:ln>
                  <a:noFill/>
                </a:ln>
                <a:solidFill>
                  <a:schemeClr val="tx1"/>
                </a:solidFill>
                <a:effectLst/>
              </a:rPr>
              <a:t>sql</a:t>
            </a:r>
            <a:r>
              <a:rPr kumimoji="0" lang="en-US" altLang="en-US" sz="1200" b="1" i="0" u="none" strike="noStrike" cap="none" normalizeH="0" baseline="0" dirty="0">
                <a:ln>
                  <a:noFill/>
                </a:ln>
                <a:solidFill>
                  <a:schemeClr val="tx1"/>
                </a:solidFill>
                <a:effectLst/>
              </a:rPr>
              <a:t> SELECT "</a:t>
            </a:r>
            <a:r>
              <a:rPr kumimoji="0" lang="en-US" altLang="en-US" sz="1200" b="1" i="0" u="none" strike="noStrike" cap="none" normalizeH="0" baseline="0" dirty="0" err="1">
                <a:ln>
                  <a:noFill/>
                </a:ln>
                <a:solidFill>
                  <a:schemeClr val="tx1"/>
                </a:solidFill>
                <a:effectLst/>
              </a:rPr>
              <a:t>Landing_Outcome</a:t>
            </a:r>
            <a:r>
              <a:rPr kumimoji="0" lang="en-US" altLang="en-US" sz="1200" b="1" i="0" u="none" strike="noStrike" cap="none" normalizeH="0" baseline="0" dirty="0">
                <a:ln>
                  <a:noFill/>
                </a:ln>
                <a:solidFill>
                  <a:schemeClr val="tx1"/>
                </a:solidFill>
                <a:effectLst/>
              </a:rPr>
              <a:t>", COUNT(*) ...</a:t>
            </a:r>
            <a:r>
              <a:rPr kumimoji="0" lang="en-US" altLang="en-US" sz="1200" b="0" i="0" u="none" strike="noStrike" cap="none" normalizeH="0" baseline="0" dirty="0">
                <a:ln>
                  <a:noFill/>
                </a:ln>
                <a:solidFill>
                  <a:schemeClr val="tx1"/>
                </a:solidFill>
                <a:effectLst/>
              </a:rPr>
              <a:t>: Executes the SQL query and stores the result in </a:t>
            </a:r>
            <a:r>
              <a:rPr kumimoji="0" lang="en-US" altLang="en-US" sz="1200" b="0" i="0" u="none" strike="noStrike" cap="none" normalizeH="0" baseline="0" dirty="0" err="1">
                <a:ln>
                  <a:noFill/>
                </a:ln>
                <a:solidFill>
                  <a:schemeClr val="tx1"/>
                </a:solidFill>
                <a:effectLst/>
              </a:rPr>
              <a:t>outcome_counts</a:t>
            </a:r>
            <a:r>
              <a:rPr kumimoji="0" lang="en-US" altLang="en-US" sz="1200" b="0" i="0" u="none" strike="noStrike" cap="none" normalizeH="0" baseline="0" dirty="0">
                <a:ln>
                  <a:noFill/>
                </a:ln>
                <a:solidFill>
                  <a:schemeClr val="tx1"/>
                </a:solidFill>
                <a:effectLst/>
              </a:rPr>
              <a: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 This result is a list of tuples where each tuple contains a landing outcome and its count.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print("Total number of successful and failure mission outcomes:")</a:t>
            </a:r>
            <a:r>
              <a:rPr kumimoji="0" lang="en-US" altLang="en-US" sz="1200" b="0" i="0" u="none" strike="noStrike" cap="none" normalizeH="0" baseline="0" dirty="0">
                <a:ln>
                  <a:noFill/>
                </a:ln>
                <a:solidFill>
                  <a:schemeClr val="tx1"/>
                </a:solidFill>
                <a:effectLst/>
              </a:rPr>
              <a:t>: Prints a descriptive message.</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for outcome in </a:t>
            </a:r>
            <a:r>
              <a:rPr kumimoji="0" lang="en-US" altLang="en-US" sz="1200" b="1" i="0" u="none" strike="noStrike" cap="none" normalizeH="0" baseline="0" dirty="0" err="1">
                <a:ln>
                  <a:noFill/>
                </a:ln>
                <a:solidFill>
                  <a:schemeClr val="tx1"/>
                </a:solidFill>
                <a:effectLst/>
              </a:rPr>
              <a:t>outcome_counts</a:t>
            </a:r>
            <a:r>
              <a:rPr kumimoji="0" lang="en-US" altLang="en-US" sz="1200" b="1" i="0" u="none" strike="noStrike" cap="none" normalizeH="0" baseline="0" dirty="0">
                <a:ln>
                  <a:noFill/>
                </a:ln>
                <a:solidFill>
                  <a:schemeClr val="tx1"/>
                </a:solidFill>
                <a:effectLst/>
              </a:rPr>
              <a:t>:</a:t>
            </a:r>
            <a:r>
              <a:rPr kumimoji="0" lang="en-US" altLang="en-US" sz="1200" b="0" i="0" u="none" strike="noStrike" cap="none" normalizeH="0" baseline="0" dirty="0">
                <a:ln>
                  <a:noFill/>
                </a:ln>
                <a:solidFill>
                  <a:schemeClr val="tx1"/>
                </a:solidFill>
                <a:effectLst/>
              </a:rPr>
              <a:t>: Iterates over the result list.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print(f"{outcome[0]}: {outcome[1]}")</a:t>
            </a:r>
            <a:r>
              <a:rPr kumimoji="0" lang="en-US" altLang="en-US" sz="1200" b="0" i="0" u="none" strike="noStrike" cap="none" normalizeH="0" baseline="0" dirty="0">
                <a:ln>
                  <a:noFill/>
                </a:ln>
                <a:solidFill>
                  <a:schemeClr val="tx1"/>
                </a:solidFill>
                <a:effectLst/>
              </a:rPr>
              <a:t>: Prints each landing outcome and its corresponding count.</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The majority of missions have a successful outcome, with a significant number also landing on drone ships.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Failures are less common, with specific types like drone ship and parachute failures having notable counts.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There are several cases with "No attempt" and a few with specific controlled or uncontrolled outcomes.</a:t>
            </a:r>
          </a:p>
          <a:p>
            <a:pPr marR="0" lvl="0" algn="just" defTabSz="914400" rtl="0" eaLnBrk="0" fontAlgn="base" latinLnBrk="0" hangingPunct="0">
              <a:lnSpc>
                <a:spcPct val="150000"/>
              </a:lnSpc>
              <a:spcBef>
                <a:spcPct val="0"/>
              </a:spcBef>
              <a:spcAft>
                <a:spcPct val="0"/>
              </a:spcAft>
              <a:buClrTx/>
              <a:buSzTx/>
              <a:tabLst/>
            </a:pPr>
            <a:endParaRPr kumimoji="0" lang="en-US" altLang="en-US" sz="1200" b="0" i="0" u="none" strike="noStrike" cap="none" normalizeH="0" baseline="0" dirty="0">
              <a:ln>
                <a:noFill/>
              </a:ln>
              <a:solidFill>
                <a:schemeClr val="tx1"/>
              </a:solidFill>
              <a:effectLst/>
            </a:endParaRP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pic>
        <p:nvPicPr>
          <p:cNvPr id="6" name="Picture 5">
            <a:extLst>
              <a:ext uri="{FF2B5EF4-FFF2-40B4-BE49-F238E27FC236}">
                <a16:creationId xmlns:a16="http://schemas.microsoft.com/office/drawing/2014/main" id="{176D3726-8E3A-4D5A-880D-8FEAB14CBD22}"/>
              </a:ext>
            </a:extLst>
          </p:cNvPr>
          <p:cNvPicPr>
            <a:picLocks noChangeAspect="1"/>
          </p:cNvPicPr>
          <p:nvPr/>
        </p:nvPicPr>
        <p:blipFill>
          <a:blip r:embed="rId3"/>
          <a:stretch>
            <a:fillRect/>
          </a:stretch>
        </p:blipFill>
        <p:spPr>
          <a:xfrm>
            <a:off x="3269011" y="4601384"/>
            <a:ext cx="5271566" cy="2256616"/>
          </a:xfrm>
          <a:prstGeom prst="rect">
            <a:avLst/>
          </a:prstGeom>
        </p:spPr>
      </p:pic>
      <p:sp>
        <p:nvSpPr>
          <p:cNvPr id="7" name="Rectangle 1">
            <a:extLst>
              <a:ext uri="{FF2B5EF4-FFF2-40B4-BE49-F238E27FC236}">
                <a16:creationId xmlns:a16="http://schemas.microsoft.com/office/drawing/2014/main" id="{880A6115-D008-4B35-8EEA-418F0324E999}"/>
              </a:ext>
            </a:extLst>
          </p:cNvPr>
          <p:cNvSpPr>
            <a:spLocks noChangeArrowheads="1"/>
          </p:cNvSpPr>
          <p:nvPr/>
        </p:nvSpPr>
        <p:spPr bwMode="auto">
          <a:xfrm>
            <a:off x="504983" y="1289180"/>
            <a:ext cx="11565602" cy="31107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R="0" lvl="0" algn="l" defTabSz="914400" rtl="0" eaLnBrk="0" fontAlgn="base" latinLnBrk="0" hangingPunct="0">
              <a:lnSpc>
                <a:spcPct val="15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Code Explanation</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booster_versions_max_payload</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SELECT "</a:t>
            </a:r>
            <a:r>
              <a:rPr kumimoji="0" lang="en-US" altLang="en-US" sz="1200" i="0" u="none" strike="noStrike" cap="none" normalizeH="0" baseline="0" dirty="0" err="1">
                <a:ln>
                  <a:noFill/>
                </a:ln>
                <a:solidFill>
                  <a:schemeClr val="tx1"/>
                </a:solidFill>
                <a:effectLst/>
              </a:rPr>
              <a:t>Booster_Version</a:t>
            </a:r>
            <a:r>
              <a:rPr kumimoji="0" lang="en-US" altLang="en-US" sz="1200" i="0" u="none" strike="noStrike" cap="none" normalizeH="0" baseline="0" dirty="0">
                <a:ln>
                  <a:noFill/>
                </a:ln>
                <a:solidFill>
                  <a:schemeClr val="tx1"/>
                </a:solidFill>
                <a:effectLst/>
              </a:rPr>
              <a:t>" FROM SPACEXTABLE WHERE "</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 (SELECT MAX("</a:t>
            </a:r>
            <a:r>
              <a:rPr kumimoji="0" lang="en-US" altLang="en-US" sz="1200" i="0" u="none" strike="noStrike" cap="none" normalizeH="0" baseline="0" dirty="0" err="1">
                <a:ln>
                  <a:noFill/>
                </a:ln>
                <a:solidFill>
                  <a:schemeClr val="tx1"/>
                </a:solidFill>
                <a:effectLst/>
              </a:rPr>
              <a:t>Payload_Mass__kg</a:t>
            </a:r>
            <a:r>
              <a:rPr kumimoji="0" lang="en-US" altLang="en-US" sz="1200" i="0" u="none" strike="noStrike" cap="none" normalizeH="0" baseline="0" dirty="0">
                <a:ln>
                  <a:noFill/>
                </a:ln>
                <a:solidFill>
                  <a:schemeClr val="tx1"/>
                </a:solidFill>
                <a:effectLst/>
              </a:rPr>
              <a:t>_") FROM SPACEXTABLE); </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Print the results print("Booster versions which have carried the maximum payload mass:") for version in </a:t>
            </a:r>
            <a:r>
              <a:rPr kumimoji="0" lang="en-US" altLang="en-US" sz="1200" i="0" u="none" strike="noStrike" cap="none" normalizeH="0" baseline="0" dirty="0" err="1">
                <a:ln>
                  <a:noFill/>
                </a:ln>
                <a:solidFill>
                  <a:schemeClr val="tx1"/>
                </a:solidFill>
                <a:effectLst/>
              </a:rPr>
              <a:t>booster_versions_max_payload</a:t>
            </a:r>
            <a:r>
              <a:rPr kumimoji="0" lang="en-US" altLang="en-US" sz="1200" i="0" u="none" strike="noStrike" cap="none" normalizeH="0" baseline="0" dirty="0">
                <a:ln>
                  <a:noFill/>
                </a:ln>
                <a:solidFill>
                  <a:schemeClr val="tx1"/>
                </a:solidFill>
                <a:effectLst/>
              </a:rPr>
              <a:t>: print(version[0]) </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Accessing the first element of the tuple </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err="1">
                <a:ln>
                  <a:noFill/>
                </a:ln>
                <a:solidFill>
                  <a:schemeClr val="tx1"/>
                </a:solidFill>
                <a:effectLst/>
              </a:rPr>
              <a:t>booster_versions_max_payload</a:t>
            </a:r>
            <a:r>
              <a:rPr kumimoji="0" lang="en-US" altLang="en-US" sz="1200" i="0" u="none" strike="noStrike" cap="none" normalizeH="0" baseline="0" dirty="0">
                <a:ln>
                  <a:noFill/>
                </a:ln>
                <a:solidFill>
                  <a:schemeClr val="tx1"/>
                </a:solidFill>
                <a:effectLst/>
              </a:rPr>
              <a:t> = %</a:t>
            </a:r>
            <a:r>
              <a:rPr kumimoji="0" lang="en-US" altLang="en-US" sz="1200" i="0" u="none" strike="noStrike" cap="none" normalizeH="0" baseline="0" dirty="0" err="1">
                <a:ln>
                  <a:noFill/>
                </a:ln>
                <a:solidFill>
                  <a:schemeClr val="tx1"/>
                </a:solidFill>
                <a:effectLst/>
              </a:rPr>
              <a:t>sql</a:t>
            </a:r>
            <a:r>
              <a:rPr kumimoji="0" lang="en-US" altLang="en-US" sz="1200" i="0" u="none" strike="noStrike" cap="none" normalizeH="0" baseline="0" dirty="0">
                <a:ln>
                  <a:noFill/>
                </a:ln>
                <a:solidFill>
                  <a:schemeClr val="tx1"/>
                </a:solidFill>
                <a:effectLst/>
              </a:rPr>
              <a:t> ...: Executes the SQL query and stores the result in </a:t>
            </a:r>
            <a:r>
              <a:rPr kumimoji="0" lang="en-US" altLang="en-US" sz="1200" i="0" u="none" strike="noStrike" cap="none" normalizeH="0" baseline="0" dirty="0" err="1">
                <a:ln>
                  <a:noFill/>
                </a:ln>
                <a:solidFill>
                  <a:schemeClr val="tx1"/>
                </a:solidFill>
                <a:effectLst/>
              </a:rPr>
              <a:t>booster_versions_max_payload</a:t>
            </a:r>
            <a:r>
              <a:rPr kumimoji="0" lang="en-US" altLang="en-US" sz="1200" i="0" u="none" strike="noStrike" cap="none" normalizeH="0" baseline="0" dirty="0">
                <a:ln>
                  <a:noFill/>
                </a:ln>
                <a:solidFill>
                  <a:schemeClr val="tx1"/>
                </a:solidFill>
                <a:effectLst/>
              </a:rPr>
              <a:t>. This result is a list of tuples containing the booster versions.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print("Booster versions which have carried the maximum payload mass:"): Prints a descriptive message.</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for version in </a:t>
            </a:r>
            <a:r>
              <a:rPr kumimoji="0" lang="en-US" altLang="en-US" sz="1200" i="0" u="none" strike="noStrike" cap="none" normalizeH="0" baseline="0" dirty="0" err="1">
                <a:ln>
                  <a:noFill/>
                </a:ln>
                <a:solidFill>
                  <a:schemeClr val="tx1"/>
                </a:solidFill>
                <a:effectLst/>
              </a:rPr>
              <a:t>booster_versions_max_payload</a:t>
            </a:r>
            <a:r>
              <a:rPr kumimoji="0" lang="en-US" altLang="en-US" sz="1200" i="0" u="none" strike="noStrike" cap="none" normalizeH="0" baseline="0" dirty="0">
                <a:ln>
                  <a:noFill/>
                </a:ln>
                <a:solidFill>
                  <a:schemeClr val="tx1"/>
                </a:solidFill>
                <a:effectLst/>
              </a:rPr>
              <a:t>:: Iterates over the result list.</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print(version[0]): Prints each booster version that carried the maximum payload mass.</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Booster Versions: The result lists all the booster versions that have carried the maximum payload mass found in the dataset.</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Maximum Payload Mass: Each of these booster versions achieved the highest payload capacity recorded, indicating their significant performance in carrying large payloads.</a:t>
            </a:r>
          </a:p>
          <a:p>
            <a:pPr marR="0" lvl="0" algn="l"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query identifies the specific booster versions that have handled the highest payloads, highlighting their capacity and performance in missions.</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landing outcomes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pic>
        <p:nvPicPr>
          <p:cNvPr id="6" name="Picture 5">
            <a:extLst>
              <a:ext uri="{FF2B5EF4-FFF2-40B4-BE49-F238E27FC236}">
                <a16:creationId xmlns:a16="http://schemas.microsoft.com/office/drawing/2014/main" id="{3B9D5936-C161-49B2-BECA-749129FCABF3}"/>
              </a:ext>
            </a:extLst>
          </p:cNvPr>
          <p:cNvPicPr>
            <a:picLocks noChangeAspect="1"/>
          </p:cNvPicPr>
          <p:nvPr/>
        </p:nvPicPr>
        <p:blipFill>
          <a:blip r:embed="rId3"/>
          <a:stretch>
            <a:fillRect/>
          </a:stretch>
        </p:blipFill>
        <p:spPr>
          <a:xfrm>
            <a:off x="3795708" y="4385505"/>
            <a:ext cx="5820587" cy="1933845"/>
          </a:xfrm>
          <a:prstGeom prst="rect">
            <a:avLst/>
          </a:prstGeom>
        </p:spPr>
      </p:pic>
      <p:sp>
        <p:nvSpPr>
          <p:cNvPr id="7" name="Rectangle 1">
            <a:extLst>
              <a:ext uri="{FF2B5EF4-FFF2-40B4-BE49-F238E27FC236}">
                <a16:creationId xmlns:a16="http://schemas.microsoft.com/office/drawing/2014/main" id="{2ACD878E-B8BD-4CD5-BCBC-6F770A1EA3AF}"/>
              </a:ext>
            </a:extLst>
          </p:cNvPr>
          <p:cNvSpPr>
            <a:spLocks noChangeArrowheads="1"/>
          </p:cNvSpPr>
          <p:nvPr/>
        </p:nvSpPr>
        <p:spPr bwMode="auto">
          <a:xfrm>
            <a:off x="429114" y="1398364"/>
            <a:ext cx="10515600" cy="311072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The most common outcome in the specified date range is "No attempt," with 10 occurrences. This suggests that there were many missions where no attempt was made to land.</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Success (drone ship): 5: There were 5 successful landings on a drone ship, showing a notable achievement in this category.</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Failure (drone ship): 5: There were 5 failures on a drone ship, indicating that landing on drone ships has had mixed results.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Success (ground pad): 3: Successes on ground pads occurred 3 times, demonstrating another successful landing method.</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Controlled (ocean): 3: Landings controlled on the ocean were also recorded 3 times.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Uncontrolled (ocean): 2: There were 2 uncontrolled landings on the ocean, reflecting less successful attempts.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Failure (parachute): 2: Failures involving parachutes were recorded 2 times.</a:t>
            </a:r>
          </a:p>
          <a:p>
            <a:pPr marL="0" marR="0" lvl="0" indent="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Precluded (drone ship): 1: The least common outcome, with only 1 instance where the landing was precluded on a drone ship.</a:t>
            </a:r>
          </a:p>
          <a:p>
            <a:pPr marR="0" lvl="0" algn="just" defTabSz="914400" rtl="0" eaLnBrk="0" fontAlgn="base" latinLnBrk="0" hangingPunct="0">
              <a:lnSpc>
                <a:spcPct val="15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This ranking helps in understanding the distribution of different landing outcomes over the specified period, highlighting both successful and unsuccessful attempts and the prevalence of each outcome type.</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Folium Map all launch sites’ location markers</a:t>
            </a:r>
          </a:p>
        </p:txBody>
      </p:sp>
      <p:pic>
        <p:nvPicPr>
          <p:cNvPr id="10" name="Picture 9">
            <a:extLst>
              <a:ext uri="{FF2B5EF4-FFF2-40B4-BE49-F238E27FC236}">
                <a16:creationId xmlns:a16="http://schemas.microsoft.com/office/drawing/2014/main" id="{5E2021ED-7176-42F2-978A-0C3E64113EFD}"/>
              </a:ext>
            </a:extLst>
          </p:cNvPr>
          <p:cNvPicPr>
            <a:picLocks noChangeAspect="1"/>
          </p:cNvPicPr>
          <p:nvPr/>
        </p:nvPicPr>
        <p:blipFill>
          <a:blip r:embed="rId3"/>
          <a:stretch>
            <a:fillRect/>
          </a:stretch>
        </p:blipFill>
        <p:spPr>
          <a:xfrm>
            <a:off x="1718539" y="3429000"/>
            <a:ext cx="6238522" cy="2087893"/>
          </a:xfrm>
          <a:prstGeom prst="rect">
            <a:avLst/>
          </a:prstGeom>
        </p:spPr>
      </p:pic>
      <p:sp>
        <p:nvSpPr>
          <p:cNvPr id="12" name="TextBox 11">
            <a:extLst>
              <a:ext uri="{FF2B5EF4-FFF2-40B4-BE49-F238E27FC236}">
                <a16:creationId xmlns:a16="http://schemas.microsoft.com/office/drawing/2014/main" id="{224B189D-5CF4-4A85-A3E3-FCDEA81B59B7}"/>
              </a:ext>
            </a:extLst>
          </p:cNvPr>
          <p:cNvSpPr txBox="1"/>
          <p:nvPr/>
        </p:nvSpPr>
        <p:spPr>
          <a:xfrm>
            <a:off x="673770" y="1751226"/>
            <a:ext cx="6097712" cy="894732"/>
          </a:xfrm>
          <a:prstGeom prst="rect">
            <a:avLst/>
          </a:prstGeom>
          <a:noFill/>
        </p:spPr>
        <p:txBody>
          <a:bodyPr wrap="square">
            <a:spAutoFit/>
          </a:bodyPr>
          <a:lstStyle/>
          <a:p>
            <a:pPr>
              <a:lnSpc>
                <a:spcPct val="150000"/>
              </a:lnSpc>
            </a:pPr>
            <a:r>
              <a:rPr lang="en-US" sz="1200" dirty="0"/>
              <a:t>L</a:t>
            </a:r>
            <a:r>
              <a:rPr lang="en-US" sz="1200" b="0" i="0" dirty="0">
                <a:effectLst/>
              </a:rPr>
              <a:t>aunch sites are in proximity to the equator and the coast. This makes sense as it takes less fuel to get into space from the equator due to the physics of Earth's rotation. The launch sites in close proximity to the coast are also logical for safety reasons.</a:t>
            </a:r>
            <a:endParaRPr lang="en-US" sz="1200" dirty="0"/>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pic>
        <p:nvPicPr>
          <p:cNvPr id="7" name="Picture 6">
            <a:extLst>
              <a:ext uri="{FF2B5EF4-FFF2-40B4-BE49-F238E27FC236}">
                <a16:creationId xmlns:a16="http://schemas.microsoft.com/office/drawing/2014/main" id="{8D2E79EA-7EC0-4D77-8CEC-C7F70B44F7C9}"/>
              </a:ext>
            </a:extLst>
          </p:cNvPr>
          <p:cNvPicPr>
            <a:picLocks noChangeAspect="1"/>
          </p:cNvPicPr>
          <p:nvPr/>
        </p:nvPicPr>
        <p:blipFill>
          <a:blip r:embed="rId3"/>
          <a:stretch>
            <a:fillRect/>
          </a:stretch>
        </p:blipFill>
        <p:spPr>
          <a:xfrm>
            <a:off x="1383766" y="1710406"/>
            <a:ext cx="7024099" cy="2737760"/>
          </a:xfrm>
          <a:prstGeom prst="rect">
            <a:avLst/>
          </a:prstGeom>
        </p:spPr>
      </p:pic>
      <p:sp>
        <p:nvSpPr>
          <p:cNvPr id="10" name="TextBox 9">
            <a:extLst>
              <a:ext uri="{FF2B5EF4-FFF2-40B4-BE49-F238E27FC236}">
                <a16:creationId xmlns:a16="http://schemas.microsoft.com/office/drawing/2014/main" id="{61346EA6-BDD9-42B1-9452-E1A29C837253}"/>
              </a:ext>
            </a:extLst>
          </p:cNvPr>
          <p:cNvSpPr txBox="1"/>
          <p:nvPr/>
        </p:nvSpPr>
        <p:spPr>
          <a:xfrm>
            <a:off x="1677256" y="4858861"/>
            <a:ext cx="6097712" cy="646331"/>
          </a:xfrm>
          <a:prstGeom prst="rect">
            <a:avLst/>
          </a:prstGeom>
          <a:noFill/>
        </p:spPr>
        <p:txBody>
          <a:bodyPr wrap="square">
            <a:spAutoFit/>
          </a:bodyPr>
          <a:lstStyle/>
          <a:p>
            <a:r>
              <a:rPr lang="en-US" b="0" i="0" dirty="0">
                <a:effectLst/>
                <a:latin typeface="system-ui"/>
              </a:rPr>
              <a:t>From the color-labeled markers in marker clusters, the launch sites have relatively high success rates.</a:t>
            </a:r>
            <a:endParaRPr lang="en-US" dirty="0"/>
          </a:p>
        </p:txBody>
      </p:sp>
      <p:sp>
        <p:nvSpPr>
          <p:cNvPr id="11" name="Title 1">
            <a:extLst>
              <a:ext uri="{FF2B5EF4-FFF2-40B4-BE49-F238E27FC236}">
                <a16:creationId xmlns:a16="http://schemas.microsoft.com/office/drawing/2014/main" id="{0F72A967-03AC-4AA7-8646-D8FCE111F7A5}"/>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Folium Map all launch sites’ location markers with color labeled launch outcome</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9" name="TextBox 8">
            <a:extLst>
              <a:ext uri="{FF2B5EF4-FFF2-40B4-BE49-F238E27FC236}">
                <a16:creationId xmlns:a16="http://schemas.microsoft.com/office/drawing/2014/main" id="{F64B50FD-3664-4243-A6F8-7E80B6E2A9F2}"/>
              </a:ext>
            </a:extLst>
          </p:cNvPr>
          <p:cNvSpPr txBox="1"/>
          <p:nvPr/>
        </p:nvSpPr>
        <p:spPr>
          <a:xfrm>
            <a:off x="486942" y="1626978"/>
            <a:ext cx="6097712" cy="2833724"/>
          </a:xfrm>
          <a:prstGeom prst="rect">
            <a:avLst/>
          </a:prstGeom>
          <a:noFill/>
        </p:spPr>
        <p:txBody>
          <a:bodyPr wrap="square">
            <a:spAutoFit/>
          </a:bodyPr>
          <a:lstStyle/>
          <a:p>
            <a:pPr algn="l">
              <a:lnSpc>
                <a:spcPct val="150000"/>
              </a:lnSpc>
            </a:pPr>
            <a:r>
              <a:rPr lang="en-US" sz="1200" b="0" i="0" dirty="0">
                <a:effectLst/>
                <a:latin typeface="system-ui"/>
              </a:rPr>
              <a:t>Launch sites are in close proximity to equator to minimize fuel consumption by using Earth's ~ 30km/sec eastward spin to help spaceships get into orbit.</a:t>
            </a:r>
          </a:p>
          <a:p>
            <a:pPr algn="l">
              <a:lnSpc>
                <a:spcPct val="150000"/>
              </a:lnSpc>
            </a:pPr>
            <a:r>
              <a:rPr lang="en-US" sz="1200" b="0" i="0" dirty="0">
                <a:effectLst/>
                <a:latin typeface="system-ui"/>
              </a:rPr>
              <a:t>Launch sites are in close proximity to coastline so they can fly over the ocean during launch, for at least two safety reasons-- (1) crew has option to abort launch and attempt water landing (2) minimize people and property at risk from falling debris.</a:t>
            </a:r>
          </a:p>
          <a:p>
            <a:pPr algn="l">
              <a:lnSpc>
                <a:spcPct val="150000"/>
              </a:lnSpc>
            </a:pPr>
            <a:r>
              <a:rPr lang="en-US" sz="1200" b="0" i="0" dirty="0">
                <a:effectLst/>
                <a:latin typeface="system-ui"/>
              </a:rPr>
              <a:t>Launch sites are in close proximity to highways, which allows for easily transport required people and property.</a:t>
            </a:r>
          </a:p>
          <a:p>
            <a:pPr algn="l">
              <a:lnSpc>
                <a:spcPct val="150000"/>
              </a:lnSpc>
            </a:pPr>
            <a:r>
              <a:rPr lang="en-US" sz="1200" b="0" i="0" dirty="0">
                <a:effectLst/>
                <a:latin typeface="system-ui"/>
              </a:rPr>
              <a:t>Launch sites are in close proximity to railways, which allows transport for heavy cargo.</a:t>
            </a:r>
          </a:p>
          <a:p>
            <a:pPr algn="l">
              <a:lnSpc>
                <a:spcPct val="150000"/>
              </a:lnSpc>
            </a:pPr>
            <a:r>
              <a:rPr lang="en-US" sz="1200" b="0" i="0" dirty="0">
                <a:effectLst/>
                <a:latin typeface="system-ui"/>
              </a:rPr>
              <a:t>Launch sites are not in close proximity to cities, which minimizes danger to population dense areas.</a:t>
            </a:r>
          </a:p>
        </p:txBody>
      </p:sp>
      <p:pic>
        <p:nvPicPr>
          <p:cNvPr id="10" name="Picture 9">
            <a:extLst>
              <a:ext uri="{FF2B5EF4-FFF2-40B4-BE49-F238E27FC236}">
                <a16:creationId xmlns:a16="http://schemas.microsoft.com/office/drawing/2014/main" id="{DA9F9546-0975-4483-AAD7-05333509E8D5}"/>
              </a:ext>
            </a:extLst>
          </p:cNvPr>
          <p:cNvPicPr>
            <a:picLocks noChangeAspect="1"/>
          </p:cNvPicPr>
          <p:nvPr/>
        </p:nvPicPr>
        <p:blipFill>
          <a:blip r:embed="rId4"/>
          <a:stretch>
            <a:fillRect/>
          </a:stretch>
        </p:blipFill>
        <p:spPr>
          <a:xfrm>
            <a:off x="6676771" y="1626978"/>
            <a:ext cx="5212584" cy="2315245"/>
          </a:xfrm>
          <a:prstGeom prst="rect">
            <a:avLst/>
          </a:prstGeom>
        </p:spPr>
      </p:pic>
      <p:sp>
        <p:nvSpPr>
          <p:cNvPr id="11" name="Title 1">
            <a:extLst>
              <a:ext uri="{FF2B5EF4-FFF2-40B4-BE49-F238E27FC236}">
                <a16:creationId xmlns:a16="http://schemas.microsoft.com/office/drawing/2014/main" id="{A5628800-EC8C-43AD-9744-B9C6EA8F5419}"/>
              </a:ext>
            </a:extLst>
          </p:cNvPr>
          <p:cNvSpPr txBox="1">
            <a:spLocks/>
          </p:cNvSpPr>
          <p:nvPr/>
        </p:nvSpPr>
        <p:spPr>
          <a:xfrm>
            <a:off x="770011" y="538650"/>
            <a:ext cx="10515600" cy="549049"/>
          </a:xfrm>
          <a:prstGeom prst="rect">
            <a:avLst/>
          </a:prstGeom>
        </p:spPr>
        <p:txBody>
          <a:bodyPr vert="horz" lIns="91440" tIns="45720" rIns="91440" bIns="45720" rtlCol="0" anchor="ctr">
            <a:noAutofit/>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sz="3600" dirty="0">
                <a:solidFill>
                  <a:srgbClr val="0B49CB"/>
                </a:solidFill>
                <a:latin typeface="Abadi"/>
              </a:rPr>
              <a:t>Folium Map Showing Distances Between A Launch Site To Its Proximities</a:t>
            </a:r>
          </a:p>
          <a:p>
            <a:r>
              <a:rPr lang="en-US" sz="3600" dirty="0">
                <a:solidFill>
                  <a:srgbClr val="0B49CB"/>
                </a:solidFill>
                <a:latin typeface="Abadi"/>
              </a:rPr>
              <a:t> </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865243"/>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 Total Launches By Site</a:t>
            </a:r>
          </a:p>
        </p:txBody>
      </p:sp>
      <p:pic>
        <p:nvPicPr>
          <p:cNvPr id="4" name="Picture 3">
            <a:extLst>
              <a:ext uri="{FF2B5EF4-FFF2-40B4-BE49-F238E27FC236}">
                <a16:creationId xmlns:a16="http://schemas.microsoft.com/office/drawing/2014/main" id="{42553105-4086-4E2C-9DD2-D7B3AE2D7827}"/>
              </a:ext>
            </a:extLst>
          </p:cNvPr>
          <p:cNvPicPr>
            <a:picLocks noChangeAspect="1"/>
          </p:cNvPicPr>
          <p:nvPr/>
        </p:nvPicPr>
        <p:blipFill>
          <a:blip r:embed="rId3"/>
          <a:stretch>
            <a:fillRect/>
          </a:stretch>
        </p:blipFill>
        <p:spPr>
          <a:xfrm>
            <a:off x="1055523" y="3429000"/>
            <a:ext cx="8787553" cy="2749704"/>
          </a:xfrm>
          <a:prstGeom prst="rect">
            <a:avLst/>
          </a:prstGeom>
        </p:spPr>
      </p:pic>
      <p:sp>
        <p:nvSpPr>
          <p:cNvPr id="9" name="TextBox 8">
            <a:extLst>
              <a:ext uri="{FF2B5EF4-FFF2-40B4-BE49-F238E27FC236}">
                <a16:creationId xmlns:a16="http://schemas.microsoft.com/office/drawing/2014/main" id="{CA2896AE-D2E9-472B-B618-D8D207E14565}"/>
              </a:ext>
            </a:extLst>
          </p:cNvPr>
          <p:cNvSpPr txBox="1"/>
          <p:nvPr/>
        </p:nvSpPr>
        <p:spPr>
          <a:xfrm>
            <a:off x="623638" y="1540060"/>
            <a:ext cx="11724773" cy="1448730"/>
          </a:xfrm>
          <a:prstGeom prst="rect">
            <a:avLst/>
          </a:prstGeom>
          <a:noFill/>
        </p:spPr>
        <p:txBody>
          <a:bodyPr wrap="square">
            <a:spAutoFit/>
          </a:bodyPr>
          <a:lstStyle/>
          <a:p>
            <a:pPr>
              <a:lnSpc>
                <a:spcPct val="150000"/>
              </a:lnSpc>
            </a:pPr>
            <a:r>
              <a:rPr lang="en-US" sz="1200" dirty="0"/>
              <a:t>This pie chart represents the distribution of launch success counts across different sites:</a:t>
            </a:r>
          </a:p>
          <a:p>
            <a:pPr>
              <a:lnSpc>
                <a:spcPct val="150000"/>
              </a:lnSpc>
              <a:buFont typeface="+mj-lt"/>
              <a:buAutoNum type="arabicPeriod"/>
            </a:pPr>
            <a:r>
              <a:rPr lang="en-US" sz="1200" b="1" dirty="0"/>
              <a:t>KLC LC-39A (41.7%)</a:t>
            </a:r>
            <a:r>
              <a:rPr lang="en-US" sz="1200" dirty="0"/>
              <a:t>: This site has the highest success rate, indicating it might be a preferred or more reliable launch site.</a:t>
            </a:r>
          </a:p>
          <a:p>
            <a:pPr>
              <a:lnSpc>
                <a:spcPct val="150000"/>
              </a:lnSpc>
              <a:buFont typeface="+mj-lt"/>
              <a:buAutoNum type="arabicPeriod"/>
            </a:pPr>
            <a:r>
              <a:rPr lang="en-US" sz="1200" b="1" dirty="0"/>
              <a:t>CCAFS LC-40 (29.2%)</a:t>
            </a:r>
            <a:r>
              <a:rPr lang="en-US" sz="1200" dirty="0"/>
              <a:t>: This site also has a significant number of successful launches, contributing to nearly a third of the total successes.</a:t>
            </a:r>
          </a:p>
          <a:p>
            <a:pPr>
              <a:lnSpc>
                <a:spcPct val="150000"/>
              </a:lnSpc>
              <a:buFont typeface="+mj-lt"/>
              <a:buAutoNum type="arabicPeriod"/>
            </a:pPr>
            <a:r>
              <a:rPr lang="en-US" sz="1200" b="1" dirty="0"/>
              <a:t>VAFB SLC-4E (16.7%)</a:t>
            </a:r>
            <a:r>
              <a:rPr lang="en-US" sz="1200" dirty="0"/>
              <a:t>: This site has a moderate success rate, representing less than a fifth of the total successful launches.</a:t>
            </a:r>
          </a:p>
          <a:p>
            <a:pPr>
              <a:lnSpc>
                <a:spcPct val="150000"/>
              </a:lnSpc>
              <a:buFont typeface="+mj-lt"/>
              <a:buAutoNum type="arabicPeriod"/>
            </a:pPr>
            <a:r>
              <a:rPr lang="en-US" sz="1200" b="1" dirty="0"/>
              <a:t>CCAFS SLC-40 (12.5%)</a:t>
            </a:r>
            <a:r>
              <a:rPr lang="en-US" sz="1200" dirty="0"/>
              <a:t>: This site has the lowest success rate among the four, accounting for about one-eighth of the successful launches.</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7" name="TextBox 6">
            <a:extLst>
              <a:ext uri="{FF2B5EF4-FFF2-40B4-BE49-F238E27FC236}">
                <a16:creationId xmlns:a16="http://schemas.microsoft.com/office/drawing/2014/main" id="{83CBC6FC-C079-423D-8E6A-9F0E051E2EB0}"/>
              </a:ext>
            </a:extLst>
          </p:cNvPr>
          <p:cNvSpPr txBox="1"/>
          <p:nvPr/>
        </p:nvSpPr>
        <p:spPr>
          <a:xfrm>
            <a:off x="424946" y="1574466"/>
            <a:ext cx="11304938" cy="3849387"/>
          </a:xfrm>
          <a:prstGeom prst="rect">
            <a:avLst/>
          </a:prstGeom>
          <a:noFill/>
        </p:spPr>
        <p:txBody>
          <a:bodyPr wrap="square">
            <a:spAutoFit/>
          </a:bodyPr>
          <a:lstStyle/>
          <a:p>
            <a:pPr>
              <a:lnSpc>
                <a:spcPct val="150000"/>
              </a:lnSpc>
            </a:pPr>
            <a:r>
              <a:rPr lang="en-US" sz="1400" b="1" dirty="0"/>
              <a:t>Problem Background and Context</a:t>
            </a:r>
          </a:p>
          <a:p>
            <a:pPr>
              <a:lnSpc>
                <a:spcPct val="150000"/>
              </a:lnSpc>
            </a:pPr>
            <a:endParaRPr lang="en-US" sz="1200" b="1" dirty="0"/>
          </a:p>
          <a:p>
            <a:pPr>
              <a:lnSpc>
                <a:spcPct val="150000"/>
              </a:lnSpc>
            </a:pPr>
            <a:r>
              <a:rPr lang="en-US" sz="1200" dirty="0"/>
              <a:t>The commercial space age is making space travel affordable. Companies like Virgin Galactic, Rocket Lab, Blue Origin, and SpaceX are leading the charge. SpaceX stands out due to its cost-effective reusable Falcon 9 rockets, significantly reducing launch costs. Falcon 9 launches cost $62 million vs. competitors' $165 million, primarily due to reusable first stages.</a:t>
            </a:r>
          </a:p>
          <a:p>
            <a:pPr>
              <a:lnSpc>
                <a:spcPct val="150000"/>
              </a:lnSpc>
            </a:pPr>
            <a:endParaRPr lang="en-US" sz="1200" dirty="0"/>
          </a:p>
          <a:p>
            <a:pPr>
              <a:lnSpc>
                <a:spcPct val="150000"/>
              </a:lnSpc>
            </a:pPr>
            <a:r>
              <a:rPr lang="en-US" sz="1400" b="1" dirty="0"/>
              <a:t>Objective</a:t>
            </a:r>
          </a:p>
          <a:p>
            <a:pPr>
              <a:lnSpc>
                <a:spcPct val="150000"/>
              </a:lnSpc>
            </a:pPr>
            <a:r>
              <a:rPr lang="en-US" sz="1200" dirty="0"/>
              <a:t>The objective is to determine the price of each launch</a:t>
            </a:r>
          </a:p>
          <a:p>
            <a:pPr>
              <a:lnSpc>
                <a:spcPct val="150000"/>
              </a:lnSpc>
            </a:pPr>
            <a:endParaRPr lang="en-US" sz="1200" dirty="0"/>
          </a:p>
          <a:p>
            <a:pPr>
              <a:lnSpc>
                <a:spcPct val="150000"/>
              </a:lnSpc>
            </a:pPr>
            <a:r>
              <a:rPr lang="en-US" sz="1400" b="1" dirty="0"/>
              <a:t>Key Challenge</a:t>
            </a:r>
            <a:endParaRPr lang="en-US" sz="1200" b="1" dirty="0"/>
          </a:p>
          <a:p>
            <a:pPr>
              <a:lnSpc>
                <a:spcPct val="150000"/>
              </a:lnSpc>
            </a:pPr>
            <a:r>
              <a:rPr lang="en-US" sz="1200" dirty="0"/>
              <a:t>Predict if SpaceX's Falcon 9 first stage will land successfully, impacting launch cost</a:t>
            </a:r>
          </a:p>
          <a:p>
            <a:pPr>
              <a:lnSpc>
                <a:spcPct val="150000"/>
              </a:lnSpc>
            </a:pPr>
            <a:endParaRPr lang="en-US" sz="1200" dirty="0"/>
          </a:p>
          <a:p>
            <a:pPr>
              <a:lnSpc>
                <a:spcPct val="150000"/>
              </a:lnSpc>
            </a:pPr>
            <a:r>
              <a:rPr lang="en-US" sz="1400" b="1" dirty="0"/>
              <a:t>Approach</a:t>
            </a:r>
            <a:endParaRPr lang="en-US" sz="1200" b="1" dirty="0"/>
          </a:p>
          <a:p>
            <a:pPr>
              <a:lnSpc>
                <a:spcPct val="150000"/>
              </a:lnSpc>
            </a:pPr>
            <a:r>
              <a:rPr lang="en-US" sz="1200" dirty="0"/>
              <a:t>Utilize data collection, analysis, and machine learning models to forecast the likelihood of first stage reuse.</a:t>
            </a: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7" name="Title 1">
            <a:extLst>
              <a:ext uri="{FF2B5EF4-FFF2-40B4-BE49-F238E27FC236}">
                <a16:creationId xmlns:a16="http://schemas.microsoft.com/office/drawing/2014/main" id="{252CB49C-8669-43F4-BFD7-039E66D5B284}"/>
              </a:ext>
            </a:extLst>
          </p:cNvPr>
          <p:cNvSpPr txBox="1">
            <a:spLocks/>
          </p:cNvSpPr>
          <p:nvPr/>
        </p:nvSpPr>
        <p:spPr>
          <a:xfrm>
            <a:off x="770011" y="865243"/>
            <a:ext cx="10515600" cy="549049"/>
          </a:xfrm>
          <a:prstGeom prst="rect">
            <a:avLst/>
          </a:prstGeom>
        </p:spPr>
        <p:txBody>
          <a:bodyPr vert="horz" lIns="91440" tIns="45720" rIns="91440" bIns="45720" rtlCol="0" anchor="ctr">
            <a:normAutofit fontScale="55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 Launch site with highest launch success ratio</a:t>
            </a:r>
          </a:p>
          <a:p>
            <a:endParaRPr lang="en-US" dirty="0">
              <a:solidFill>
                <a:srgbClr val="0B49CB"/>
              </a:solidFill>
              <a:latin typeface="Abadi"/>
            </a:endParaRPr>
          </a:p>
        </p:txBody>
      </p:sp>
      <p:pic>
        <p:nvPicPr>
          <p:cNvPr id="9" name="Picture 8">
            <a:extLst>
              <a:ext uri="{FF2B5EF4-FFF2-40B4-BE49-F238E27FC236}">
                <a16:creationId xmlns:a16="http://schemas.microsoft.com/office/drawing/2014/main" id="{E28B326A-CB75-4F96-AA15-21F0871ED7F9}"/>
              </a:ext>
            </a:extLst>
          </p:cNvPr>
          <p:cNvPicPr>
            <a:picLocks noChangeAspect="1"/>
          </p:cNvPicPr>
          <p:nvPr/>
        </p:nvPicPr>
        <p:blipFill>
          <a:blip r:embed="rId3"/>
          <a:stretch>
            <a:fillRect/>
          </a:stretch>
        </p:blipFill>
        <p:spPr>
          <a:xfrm>
            <a:off x="1677793" y="2217784"/>
            <a:ext cx="6374841" cy="1502148"/>
          </a:xfrm>
          <a:prstGeom prst="rect">
            <a:avLst/>
          </a:prstGeom>
        </p:spPr>
      </p:pic>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pic>
        <p:nvPicPr>
          <p:cNvPr id="4" name="Picture 3">
            <a:extLst>
              <a:ext uri="{FF2B5EF4-FFF2-40B4-BE49-F238E27FC236}">
                <a16:creationId xmlns:a16="http://schemas.microsoft.com/office/drawing/2014/main" id="{57CE2042-6C99-4C7D-AF35-784D161841DE}"/>
              </a:ext>
            </a:extLst>
          </p:cNvPr>
          <p:cNvPicPr>
            <a:picLocks noChangeAspect="1"/>
          </p:cNvPicPr>
          <p:nvPr/>
        </p:nvPicPr>
        <p:blipFill>
          <a:blip r:embed="rId3"/>
          <a:stretch>
            <a:fillRect/>
          </a:stretch>
        </p:blipFill>
        <p:spPr>
          <a:xfrm>
            <a:off x="0" y="2062767"/>
            <a:ext cx="12192000" cy="2732465"/>
          </a:xfrm>
          <a:prstGeom prst="rect">
            <a:avLst/>
          </a:prstGeom>
        </p:spPr>
      </p:pic>
      <p:sp>
        <p:nvSpPr>
          <p:cNvPr id="9" name="Title 1">
            <a:extLst>
              <a:ext uri="{FF2B5EF4-FFF2-40B4-BE49-F238E27FC236}">
                <a16:creationId xmlns:a16="http://schemas.microsoft.com/office/drawing/2014/main" id="{6CEB40EB-AEB4-46AD-B18F-008E48059955}"/>
              </a:ext>
            </a:extLst>
          </p:cNvPr>
          <p:cNvSpPr txBox="1">
            <a:spLocks/>
          </p:cNvSpPr>
          <p:nvPr/>
        </p:nvSpPr>
        <p:spPr>
          <a:xfrm>
            <a:off x="770011" y="865243"/>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SpaceX Launch Records Dashboard- Payload vs. Launch Outcome</a:t>
            </a:r>
          </a:p>
          <a:p>
            <a:endParaRPr lang="en-US" dirty="0">
              <a:solidFill>
                <a:srgbClr val="0B49CB"/>
              </a:solidFill>
              <a:latin typeface="Abadi"/>
            </a:endParaRP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pic>
        <p:nvPicPr>
          <p:cNvPr id="2" name="Picture 1">
            <a:extLst>
              <a:ext uri="{FF2B5EF4-FFF2-40B4-BE49-F238E27FC236}">
                <a16:creationId xmlns:a16="http://schemas.microsoft.com/office/drawing/2014/main" id="{490FC397-D08E-4EC5-A788-35F14ED10C40}"/>
              </a:ext>
            </a:extLst>
          </p:cNvPr>
          <p:cNvPicPr>
            <a:picLocks noChangeAspect="1"/>
          </p:cNvPicPr>
          <p:nvPr/>
        </p:nvPicPr>
        <p:blipFill>
          <a:blip r:embed="rId3"/>
          <a:stretch>
            <a:fillRect/>
          </a:stretch>
        </p:blipFill>
        <p:spPr>
          <a:xfrm>
            <a:off x="3654911" y="3124868"/>
            <a:ext cx="5327991" cy="3414504"/>
          </a:xfrm>
          <a:prstGeom prst="rect">
            <a:avLst/>
          </a:prstGeom>
        </p:spPr>
      </p:pic>
      <p:sp>
        <p:nvSpPr>
          <p:cNvPr id="3" name="Rectangle 1">
            <a:extLst>
              <a:ext uri="{FF2B5EF4-FFF2-40B4-BE49-F238E27FC236}">
                <a16:creationId xmlns:a16="http://schemas.microsoft.com/office/drawing/2014/main" id="{E13BC441-19B2-4CF7-A27E-CCF87882C092}"/>
              </a:ext>
            </a:extLst>
          </p:cNvPr>
          <p:cNvSpPr>
            <a:spLocks noChangeArrowheads="1"/>
          </p:cNvSpPr>
          <p:nvPr/>
        </p:nvSpPr>
        <p:spPr bwMode="auto">
          <a:xfrm>
            <a:off x="585804" y="1370542"/>
            <a:ext cx="8750701" cy="175432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rPr>
              <a:t>Model Accuracy Comparison</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rPr>
              <a:t>Visualization</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rPr>
              <a:t>The bar chart displays the accuracy of each classification model.</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200" b="1" i="0" u="none" strike="noStrike" cap="none" normalizeH="0" baseline="0" dirty="0">
                <a:ln>
                  <a:noFill/>
                </a:ln>
                <a:solidFill>
                  <a:schemeClr val="tx1"/>
                </a:solidFill>
                <a:effectLst/>
              </a:rPr>
              <a:t>Highest Classification Accuracy</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b="0" i="0" u="none" strike="noStrike" cap="none" normalizeH="0" baseline="0" dirty="0">
                <a:ln>
                  <a:noFill/>
                </a:ln>
                <a:solidFill>
                  <a:schemeClr val="tx1"/>
                </a:solidFill>
                <a:effectLst/>
              </a:rPr>
              <a:t>The model with the highest classification accuracy is the </a:t>
            </a:r>
            <a:r>
              <a:rPr kumimoji="0" lang="en-US" altLang="en-US" sz="1200" b="1" i="0" u="none" strike="noStrike" cap="none" normalizeH="0" baseline="0" dirty="0">
                <a:ln>
                  <a:noFill/>
                </a:ln>
                <a:solidFill>
                  <a:schemeClr val="tx1"/>
                </a:solidFill>
                <a:effectLst/>
              </a:rPr>
              <a:t>Decision Tree Classifier</a:t>
            </a:r>
            <a:r>
              <a:rPr kumimoji="0" lang="en-US" altLang="en-US" sz="1200" b="0" i="0" u="none" strike="noStrike" cap="none" normalizeH="0" baseline="0" dirty="0">
                <a:ln>
                  <a:noFill/>
                </a:ln>
                <a:solidFill>
                  <a:schemeClr val="tx1"/>
                </a:solidFill>
                <a:effectLst/>
              </a:rPr>
              <a:t> with an accuracy of </a:t>
            </a:r>
            <a:r>
              <a:rPr kumimoji="0" lang="en-US" altLang="en-US" sz="1200" b="1" i="0" u="none" strike="noStrike" cap="none" normalizeH="0" baseline="0" dirty="0">
                <a:ln>
                  <a:noFill/>
                </a:ln>
                <a:solidFill>
                  <a:schemeClr val="tx1"/>
                </a:solidFill>
                <a:effectLst/>
              </a:rPr>
              <a:t>0.875</a:t>
            </a:r>
            <a:r>
              <a:rPr kumimoji="0" lang="en-US" altLang="en-US" sz="1200" b="0" i="0" u="none" strike="noStrike" cap="none" normalizeH="0" baseline="0" dirty="0">
                <a:ln>
                  <a:noFill/>
                </a:ln>
                <a:solidFill>
                  <a:schemeClr val="tx1"/>
                </a:solidFill>
                <a:effectLst/>
              </a:rPr>
              <a:t>. ​</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b="0" i="0" u="none" strike="noStrike" cap="none" normalizeH="0" baseline="0" dirty="0">
              <a:ln>
                <a:noFill/>
              </a:ln>
              <a:solidFill>
                <a:schemeClr val="tx1"/>
              </a:solidFill>
              <a:effectLst/>
            </a:endParaRPr>
          </a:p>
        </p:txBody>
      </p:sp>
      <p:sp>
        <p:nvSpPr>
          <p:cNvPr id="6" name="AutoShape 2" descr="Model Accuracy Comparison">
            <a:extLst>
              <a:ext uri="{FF2B5EF4-FFF2-40B4-BE49-F238E27FC236}">
                <a16:creationId xmlns:a16="http://schemas.microsoft.com/office/drawing/2014/main" id="{A83DD187-A1F2-4B0E-98E7-E473F79F542E}"/>
              </a:ext>
            </a:extLst>
          </p:cNvPr>
          <p:cNvSpPr>
            <a:spLocks noChangeAspect="1" noChangeArrowheads="1"/>
          </p:cNvSpPr>
          <p:nvPr/>
        </p:nvSpPr>
        <p:spPr bwMode="auto">
          <a:xfrm>
            <a:off x="127000" y="-288925"/>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pic>
        <p:nvPicPr>
          <p:cNvPr id="25602" name="Picture 2">
            <a:extLst>
              <a:ext uri="{FF2B5EF4-FFF2-40B4-BE49-F238E27FC236}">
                <a16:creationId xmlns:a16="http://schemas.microsoft.com/office/drawing/2014/main" id="{4CEAFE60-712B-4D92-B58F-DFAEE783431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950343" y="1691698"/>
            <a:ext cx="5048250" cy="4333875"/>
          </a:xfrm>
          <a:prstGeom prst="rect">
            <a:avLst/>
          </a:prstGeom>
          <a:noFill/>
          <a:extLst>
            <a:ext uri="{909E8E84-426E-40DD-AFC4-6F175D3DCCD1}">
              <a14:hiddenFill xmlns:a14="http://schemas.microsoft.com/office/drawing/2010/main">
                <a:solidFill>
                  <a:srgbClr val="FFFFFF"/>
                </a:solidFill>
              </a14:hiddenFill>
            </a:ext>
          </a:extLst>
        </p:spPr>
      </p:pic>
      <p:sp>
        <p:nvSpPr>
          <p:cNvPr id="2" name="Rectangle 3">
            <a:extLst>
              <a:ext uri="{FF2B5EF4-FFF2-40B4-BE49-F238E27FC236}">
                <a16:creationId xmlns:a16="http://schemas.microsoft.com/office/drawing/2014/main" id="{4F390AF1-376E-4693-ABCC-1D554ECF780F}"/>
              </a:ext>
            </a:extLst>
          </p:cNvPr>
          <p:cNvSpPr>
            <a:spLocks noChangeArrowheads="1"/>
          </p:cNvSpPr>
          <p:nvPr/>
        </p:nvSpPr>
        <p:spPr bwMode="auto">
          <a:xfrm>
            <a:off x="431800" y="1485404"/>
            <a:ext cx="6532173" cy="28337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The confusion matrix displays the performance of the Decision Tree Classifier in predicting the </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success of the Falcon 9 first stage landings.</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       </a:t>
            </a:r>
          </a:p>
          <a:p>
            <a:pPr marL="0" marR="0" lvl="0" indent="0" algn="l" defTabSz="914400" rtl="0" eaLnBrk="0" fontAlgn="base" latinLnBrk="0" hangingPunct="0">
              <a:lnSpc>
                <a:spcPct val="150000"/>
              </a:lnSpc>
              <a:spcBef>
                <a:spcPct val="0"/>
              </a:spcBef>
              <a:spcAft>
                <a:spcPct val="0"/>
              </a:spcAft>
              <a:buClrTx/>
              <a:buSzTx/>
              <a:tabLst/>
            </a:pPr>
            <a:r>
              <a:rPr kumimoji="0" lang="en-US" altLang="en-US" sz="1200" b="0" i="0" u="none" strike="noStrike" cap="none" normalizeH="0" baseline="0" dirty="0">
                <a:ln>
                  <a:noFill/>
                </a:ln>
                <a:solidFill>
                  <a:schemeClr val="tx1"/>
                </a:solidFill>
                <a:effectLst/>
              </a:rPr>
              <a:t>The confusion matrix provides a summary of the prediction results:</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rPr>
              <a:t>True Negative (TN)</a:t>
            </a:r>
            <a:r>
              <a:rPr kumimoji="0" lang="en-US" altLang="en-US" sz="1200" b="0" i="0" u="none" strike="noStrike" cap="none" normalizeH="0" baseline="0" dirty="0">
                <a:ln>
                  <a:noFill/>
                </a:ln>
                <a:solidFill>
                  <a:schemeClr val="tx1"/>
                </a:solidFill>
                <a:effectLst/>
              </a:rPr>
              <a:t>: 3 instances where the model correctly predicted a landing failure.</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rPr>
              <a:t>False Positive (FP)</a:t>
            </a:r>
            <a:r>
              <a:rPr kumimoji="0" lang="en-US" altLang="en-US" sz="1200" b="0" i="0" u="none" strike="noStrike" cap="none" normalizeH="0" baseline="0" dirty="0">
                <a:ln>
                  <a:noFill/>
                </a:ln>
                <a:solidFill>
                  <a:schemeClr val="tx1"/>
                </a:solidFill>
                <a:effectLst/>
              </a:rPr>
              <a:t>: 12 instances where the model incorrectly predicted a successful landing.</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rPr>
              <a:t>False Negative (FN)</a:t>
            </a:r>
            <a:r>
              <a:rPr kumimoji="0" lang="en-US" altLang="en-US" sz="1200" b="0" i="0" u="none" strike="noStrike" cap="none" normalizeH="0" baseline="0" dirty="0">
                <a:ln>
                  <a:noFill/>
                </a:ln>
                <a:solidFill>
                  <a:schemeClr val="tx1"/>
                </a:solidFill>
                <a:effectLst/>
              </a:rPr>
              <a:t>: 3 instances where the model incorrectly predicted a landing failure.</a:t>
            </a:r>
          </a:p>
          <a:p>
            <a:pPr marL="457200" marR="0" lvl="1" indent="0" algn="l" defTabSz="914400" rtl="0" eaLnBrk="0" fontAlgn="base" latinLnBrk="0" hangingPunct="0">
              <a:lnSpc>
                <a:spcPct val="150000"/>
              </a:lnSpc>
              <a:spcBef>
                <a:spcPct val="0"/>
              </a:spcBef>
              <a:spcAft>
                <a:spcPct val="0"/>
              </a:spcAft>
              <a:buClrTx/>
              <a:buSzTx/>
              <a:buFontTx/>
              <a:buChar char="•"/>
              <a:tabLst/>
            </a:pPr>
            <a:r>
              <a:rPr kumimoji="0" lang="en-US" altLang="en-US" sz="1200" b="1" i="0" u="none" strike="noStrike" cap="none" normalizeH="0" baseline="0" dirty="0">
                <a:ln>
                  <a:noFill/>
                </a:ln>
                <a:solidFill>
                  <a:schemeClr val="tx1"/>
                </a:solidFill>
                <a:effectLst/>
              </a:rPr>
              <a:t>True Positive (TP)</a:t>
            </a:r>
            <a:r>
              <a:rPr kumimoji="0" lang="en-US" altLang="en-US" sz="1200" b="0" i="0" u="none" strike="noStrike" cap="none" normalizeH="0" baseline="0" dirty="0">
                <a:ln>
                  <a:noFill/>
                </a:ln>
                <a:solidFill>
                  <a:schemeClr val="tx1"/>
                </a:solidFill>
                <a:effectLst/>
              </a:rPr>
              <a:t>: 12 instances where the model correctly predicted a successful landing.</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These results help in understanding the accuracy and error distribution of the Decision Tree Classifier, </a:t>
            </a:r>
          </a:p>
          <a:p>
            <a:pPr marL="0" marR="0" lvl="0" indent="0" algn="l" defTabSz="914400" rtl="0" eaLnBrk="0" fontAlgn="base" latinLnBrk="0" hangingPunct="0">
              <a:lnSpc>
                <a:spcPct val="150000"/>
              </a:lnSpc>
              <a:spcBef>
                <a:spcPct val="0"/>
              </a:spcBef>
              <a:spcAft>
                <a:spcPct val="0"/>
              </a:spcAft>
              <a:buClrTx/>
              <a:buSzTx/>
              <a:buFontTx/>
              <a:buNone/>
              <a:tabLst/>
            </a:pPr>
            <a:r>
              <a:rPr kumimoji="0" lang="en-US" altLang="en-US" sz="1200" b="0" i="0" u="none" strike="noStrike" cap="none" normalizeH="0" baseline="0" dirty="0">
                <a:ln>
                  <a:noFill/>
                </a:ln>
                <a:solidFill>
                  <a:schemeClr val="tx1"/>
                </a:solidFill>
                <a:effectLst/>
              </a:rPr>
              <a:t>which has been identified as the best-performing model in this analysis. ​</a:t>
            </a:r>
          </a:p>
        </p:txBody>
      </p:sp>
      <p:sp>
        <p:nvSpPr>
          <p:cNvPr id="3" name="AutoShape 4" descr="Confusion Matrix">
            <a:extLst>
              <a:ext uri="{FF2B5EF4-FFF2-40B4-BE49-F238E27FC236}">
                <a16:creationId xmlns:a16="http://schemas.microsoft.com/office/drawing/2014/main" id="{C04F94C9-E675-4C26-9156-8C6143E38BA1}"/>
              </a:ext>
            </a:extLst>
          </p:cNvPr>
          <p:cNvSpPr>
            <a:spLocks noChangeAspect="1" noChangeArrowheads="1"/>
          </p:cNvSpPr>
          <p:nvPr/>
        </p:nvSpPr>
        <p:spPr bwMode="auto">
          <a:xfrm>
            <a:off x="127000" y="-7620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
        <p:nvSpPr>
          <p:cNvPr id="6" name="TextBox 5">
            <a:extLst>
              <a:ext uri="{FF2B5EF4-FFF2-40B4-BE49-F238E27FC236}">
                <a16:creationId xmlns:a16="http://schemas.microsoft.com/office/drawing/2014/main" id="{40959B30-3A15-45C5-8DDA-379E784D7CB5}"/>
              </a:ext>
            </a:extLst>
          </p:cNvPr>
          <p:cNvSpPr txBox="1"/>
          <p:nvPr/>
        </p:nvSpPr>
        <p:spPr>
          <a:xfrm>
            <a:off x="660833" y="1529855"/>
            <a:ext cx="11033862" cy="4495718"/>
          </a:xfrm>
          <a:prstGeom prst="rect">
            <a:avLst/>
          </a:prstGeom>
          <a:noFill/>
        </p:spPr>
        <p:txBody>
          <a:bodyPr wrap="square">
            <a:spAutoFit/>
          </a:bodyPr>
          <a:lstStyle/>
          <a:p>
            <a:pPr>
              <a:lnSpc>
                <a:spcPct val="150000"/>
              </a:lnSpc>
            </a:pPr>
            <a:r>
              <a:rPr lang="en-US" sz="1200" b="1" dirty="0"/>
              <a:t>Model Performance</a:t>
            </a:r>
            <a:r>
              <a:rPr lang="en-US" sz="1200" dirty="0"/>
              <a:t>:</a:t>
            </a:r>
          </a:p>
          <a:p>
            <a:pPr lvl="1">
              <a:lnSpc>
                <a:spcPct val="150000"/>
              </a:lnSpc>
            </a:pPr>
            <a:r>
              <a:rPr lang="en-US" sz="1200" dirty="0"/>
              <a:t>The </a:t>
            </a:r>
            <a:r>
              <a:rPr lang="en-US" sz="1200" b="1" dirty="0"/>
              <a:t>Decision Tree Classifier</a:t>
            </a:r>
            <a:r>
              <a:rPr lang="en-US" sz="1200" dirty="0"/>
              <a:t> emerged as the best-performing model with an accuracy of </a:t>
            </a:r>
            <a:r>
              <a:rPr lang="en-US" sz="1200" b="1" dirty="0"/>
              <a:t>87.5%</a:t>
            </a:r>
            <a:r>
              <a:rPr lang="en-US" sz="1200" dirty="0"/>
              <a:t>, indicating it was the most effective in predicting the success of Falcon 9 first stage landings among the models tested.</a:t>
            </a:r>
          </a:p>
          <a:p>
            <a:pPr>
              <a:lnSpc>
                <a:spcPct val="150000"/>
              </a:lnSpc>
            </a:pPr>
            <a:r>
              <a:rPr lang="en-US" sz="1200" b="1" dirty="0"/>
              <a:t>Confusion Matrix Insights</a:t>
            </a:r>
            <a:r>
              <a:rPr lang="en-US" sz="1200" dirty="0"/>
              <a:t>:</a:t>
            </a:r>
          </a:p>
          <a:p>
            <a:pPr lvl="1">
              <a:lnSpc>
                <a:spcPct val="150000"/>
              </a:lnSpc>
            </a:pPr>
            <a:r>
              <a:rPr lang="en-US" sz="1200" dirty="0"/>
              <a:t>The confusion matrix for the Decision Tree Classifier revealed that while the model has a good overall performance, there are still notable instances of misclassification:</a:t>
            </a:r>
          </a:p>
          <a:p>
            <a:pPr lvl="2">
              <a:lnSpc>
                <a:spcPct val="150000"/>
              </a:lnSpc>
            </a:pPr>
            <a:r>
              <a:rPr lang="en-US" sz="1200" b="1" dirty="0"/>
              <a:t>False Positives (FP)</a:t>
            </a:r>
            <a:r>
              <a:rPr lang="en-US" sz="1200" dirty="0"/>
              <a:t>: 12 cases where the model incorrectly predicted a successful landing.</a:t>
            </a:r>
          </a:p>
          <a:p>
            <a:pPr lvl="2">
              <a:lnSpc>
                <a:spcPct val="150000"/>
              </a:lnSpc>
            </a:pPr>
            <a:r>
              <a:rPr lang="en-US" sz="1200" b="1" dirty="0"/>
              <a:t>False Negatives (FN)</a:t>
            </a:r>
            <a:r>
              <a:rPr lang="en-US" sz="1200" dirty="0"/>
              <a:t>: 3 cases where the model incorrectly predicted a landing failure.</a:t>
            </a:r>
          </a:p>
          <a:p>
            <a:pPr lvl="1">
              <a:lnSpc>
                <a:spcPct val="150000"/>
              </a:lnSpc>
            </a:pPr>
            <a:r>
              <a:rPr lang="en-US" sz="1200" dirty="0"/>
              <a:t>The balance between True Positives (TP) and True Negatives (TN) is crucial for understanding the model's strengths and weaknesses.</a:t>
            </a:r>
          </a:p>
          <a:p>
            <a:pPr>
              <a:lnSpc>
                <a:spcPct val="150000"/>
              </a:lnSpc>
            </a:pPr>
            <a:r>
              <a:rPr lang="en-US" sz="1200" b="1" dirty="0"/>
              <a:t>Data Preprocessing and Feature Engineering</a:t>
            </a:r>
            <a:r>
              <a:rPr lang="en-US" sz="1200" dirty="0"/>
              <a:t>:</a:t>
            </a:r>
          </a:p>
          <a:p>
            <a:pPr lvl="1">
              <a:lnSpc>
                <a:spcPct val="150000"/>
              </a:lnSpc>
            </a:pPr>
            <a:r>
              <a:rPr lang="en-US" sz="1200" dirty="0"/>
              <a:t>Effective preprocessing and feature selection were critical in building robust models. Standardizing data and carefully selecting features (e.g., Payload Mass, Orbit type, etc.) contributed to the model's performance.</a:t>
            </a:r>
          </a:p>
          <a:p>
            <a:pPr>
              <a:lnSpc>
                <a:spcPct val="150000"/>
              </a:lnSpc>
            </a:pPr>
            <a:r>
              <a:rPr lang="en-US" sz="1200" b="1" dirty="0"/>
              <a:t>Hyperparameter Tuning</a:t>
            </a:r>
            <a:r>
              <a:rPr lang="en-US" sz="1200" dirty="0"/>
              <a:t>:</a:t>
            </a:r>
          </a:p>
          <a:p>
            <a:pPr lvl="1">
              <a:lnSpc>
                <a:spcPct val="150000"/>
              </a:lnSpc>
            </a:pPr>
            <a:r>
              <a:rPr lang="en-US" sz="1200" dirty="0"/>
              <a:t>Grid Search was essential in optimizing the hyperparameters for each model, which helped in achieving the best possible accuracy for the given dataset.</a:t>
            </a:r>
          </a:p>
          <a:p>
            <a:pPr>
              <a:lnSpc>
                <a:spcPct val="150000"/>
              </a:lnSpc>
            </a:pPr>
            <a:r>
              <a:rPr lang="en-US" sz="1200" b="1" dirty="0"/>
              <a:t>Predictive Analysis</a:t>
            </a:r>
            <a:r>
              <a:rPr lang="en-US" sz="1200" dirty="0"/>
              <a:t>:</a:t>
            </a:r>
          </a:p>
          <a:p>
            <a:pPr lvl="1">
              <a:lnSpc>
                <a:spcPct val="150000"/>
              </a:lnSpc>
            </a:pPr>
            <a:r>
              <a:rPr lang="en-US" sz="1200" dirty="0"/>
              <a:t>The project demonstrated the potential of machine learning in predictive analysis for space missions. Predicting the success of rocket landings can aid in planning and resource allocation for future missions.</a:t>
            </a: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34029" y="1558958"/>
            <a:ext cx="10219458" cy="4868253"/>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1400" b="1" dirty="0">
                <a:solidFill>
                  <a:schemeClr val="tx1"/>
                </a:solidFill>
                <a:latin typeface="+mn-lt"/>
              </a:rPr>
              <a:t>Executive Summary</a:t>
            </a:r>
          </a:p>
          <a:p>
            <a:pPr>
              <a:lnSpc>
                <a:spcPct val="120000"/>
              </a:lnSpc>
              <a:spcBef>
                <a:spcPts val="1400"/>
              </a:spcBef>
            </a:pPr>
            <a:r>
              <a:rPr lang="en-US" sz="1200" dirty="0">
                <a:solidFill>
                  <a:schemeClr val="tx1"/>
                </a:solidFill>
                <a:latin typeface="+mn-lt"/>
              </a:rPr>
              <a:t>Data collection methodology:</a:t>
            </a:r>
          </a:p>
          <a:p>
            <a:pPr marL="0" indent="0">
              <a:buNone/>
            </a:pPr>
            <a:r>
              <a:rPr lang="en-US" sz="1200" b="0" i="0" dirty="0">
                <a:solidFill>
                  <a:srgbClr val="000000"/>
                </a:solidFill>
                <a:effectLst/>
              </a:rPr>
              <a:t>	Rocket launch data was requested from SpaceX API with the URL. API was used to extract information using identification numbers in the launch 	data</a:t>
            </a:r>
          </a:p>
          <a:p>
            <a:pPr marL="0" indent="0">
              <a:buNone/>
            </a:pPr>
            <a:r>
              <a:rPr lang="en-US" sz="1200" dirty="0">
                <a:solidFill>
                  <a:srgbClr val="000000"/>
                </a:solidFill>
              </a:rPr>
              <a:t>	</a:t>
            </a:r>
            <a:r>
              <a:rPr lang="en-US" sz="1200" dirty="0" err="1">
                <a:solidFill>
                  <a:srgbClr val="000000"/>
                </a:solidFill>
              </a:rPr>
              <a:t>BeautifulSoup</a:t>
            </a:r>
            <a:r>
              <a:rPr lang="en-US" sz="1200" dirty="0">
                <a:solidFill>
                  <a:srgbClr val="000000"/>
                </a:solidFill>
              </a:rPr>
              <a:t> was used scrape HTML tables and the data was converted to Pandas </a:t>
            </a:r>
            <a:r>
              <a:rPr lang="en-US" sz="1200" dirty="0" err="1">
                <a:solidFill>
                  <a:srgbClr val="000000"/>
                </a:solidFill>
              </a:rPr>
              <a:t>DataFrame</a:t>
            </a:r>
            <a:r>
              <a:rPr lang="en-US" sz="1200" dirty="0">
                <a:solidFill>
                  <a:srgbClr val="000000"/>
                </a:solidFill>
              </a:rPr>
              <a:t>.</a:t>
            </a:r>
          </a:p>
          <a:p>
            <a:pPr>
              <a:lnSpc>
                <a:spcPct val="120000"/>
              </a:lnSpc>
              <a:spcBef>
                <a:spcPts val="1400"/>
              </a:spcBef>
            </a:pPr>
            <a:r>
              <a:rPr lang="en-US" sz="1200" dirty="0">
                <a:solidFill>
                  <a:schemeClr val="tx1"/>
                </a:solidFill>
                <a:latin typeface="+mn-lt"/>
              </a:rPr>
              <a:t>Perform data wrangling</a:t>
            </a:r>
          </a:p>
          <a:p>
            <a:pPr marL="0" indent="0">
              <a:buNone/>
            </a:pPr>
            <a:r>
              <a:rPr lang="en-US" sz="1200" dirty="0">
                <a:solidFill>
                  <a:srgbClr val="000000"/>
                </a:solidFill>
              </a:rPr>
              <a:t>	Data Wrangling was done to normalize data into flat table and additional API endpoints was used</a:t>
            </a:r>
          </a:p>
          <a:p>
            <a:pPr>
              <a:lnSpc>
                <a:spcPct val="120000"/>
              </a:lnSpc>
              <a:spcBef>
                <a:spcPts val="1400"/>
              </a:spcBef>
            </a:pPr>
            <a:r>
              <a:rPr lang="en-US" sz="1200" dirty="0">
                <a:solidFill>
                  <a:schemeClr val="tx1"/>
                </a:solidFill>
                <a:latin typeface="+mn-lt"/>
              </a:rPr>
              <a:t>Perform exploratory data analysis (EDA) using visualization and SQL</a:t>
            </a:r>
          </a:p>
          <a:p>
            <a:pPr>
              <a:lnSpc>
                <a:spcPct val="120000"/>
              </a:lnSpc>
              <a:spcBef>
                <a:spcPts val="1400"/>
              </a:spcBef>
            </a:pPr>
            <a:r>
              <a:rPr lang="en-US" sz="1200" dirty="0">
                <a:solidFill>
                  <a:schemeClr val="tx1"/>
                </a:solidFill>
                <a:latin typeface="+mn-lt"/>
              </a:rPr>
              <a:t>Perform interactive visual analytics using Folium and </a:t>
            </a:r>
            <a:r>
              <a:rPr lang="en-US" sz="1200" dirty="0" err="1">
                <a:solidFill>
                  <a:schemeClr val="tx1"/>
                </a:solidFill>
                <a:latin typeface="+mn-lt"/>
              </a:rPr>
              <a:t>Plotly</a:t>
            </a:r>
            <a:r>
              <a:rPr lang="en-US" sz="1200" dirty="0">
                <a:solidFill>
                  <a:schemeClr val="tx1"/>
                </a:solidFill>
                <a:latin typeface="+mn-lt"/>
              </a:rPr>
              <a:t> Dash</a:t>
            </a:r>
          </a:p>
          <a:p>
            <a:pPr>
              <a:lnSpc>
                <a:spcPct val="120000"/>
              </a:lnSpc>
              <a:spcBef>
                <a:spcPts val="1400"/>
              </a:spcBef>
            </a:pPr>
            <a:r>
              <a:rPr lang="en-US" sz="1200" dirty="0">
                <a:solidFill>
                  <a:schemeClr val="tx1"/>
                </a:solidFill>
                <a:latin typeface="+mn-lt"/>
              </a:rPr>
              <a:t>Perform predictive analysis using classification models</a:t>
            </a:r>
          </a:p>
          <a:p>
            <a:pPr lvl="1">
              <a:lnSpc>
                <a:spcPct val="120000"/>
              </a:lnSpc>
              <a:spcBef>
                <a:spcPts val="1400"/>
              </a:spcBef>
            </a:pPr>
            <a:r>
              <a:rPr lang="en-US" sz="1200" dirty="0">
                <a:solidFill>
                  <a:schemeClr val="tx1"/>
                </a:solidFill>
                <a:latin typeface="+mn-lt"/>
              </a:rPr>
              <a:t>How to build, tune, evaluate classification models</a:t>
            </a:r>
          </a:p>
          <a:p>
            <a:pPr>
              <a:lnSpc>
                <a:spcPct val="120000"/>
              </a:lnSpc>
              <a:spcBef>
                <a:spcPts val="1400"/>
              </a:spcBef>
            </a:pPr>
            <a:endParaRPr lang="en-US" sz="1200" dirty="0">
              <a:solidFill>
                <a:schemeClr val="tx1"/>
              </a:solidFill>
              <a:latin typeface="+mn-lt"/>
            </a:endParaRPr>
          </a:p>
          <a:p>
            <a:pPr>
              <a:lnSpc>
                <a:spcPct val="100000"/>
              </a:lnSpc>
              <a:spcBef>
                <a:spcPts val="1400"/>
              </a:spcBef>
            </a:pPr>
            <a:endParaRPr lang="en-US" sz="1200" dirty="0">
              <a:solidFill>
                <a:schemeClr val="tx1"/>
              </a:solidFill>
              <a:latin typeface="+mn-lt"/>
            </a:endParaRPr>
          </a:p>
          <a:p>
            <a:pPr>
              <a:lnSpc>
                <a:spcPct val="100000"/>
              </a:lnSpc>
              <a:spcBef>
                <a:spcPts val="1400"/>
              </a:spcBef>
            </a:pPr>
            <a:endParaRPr lang="en-US" sz="1200" dirty="0">
              <a:solidFill>
                <a:schemeClr val="tx1"/>
              </a:solidFill>
              <a:latin typeface="+mn-lt"/>
            </a:endParaRPr>
          </a:p>
          <a:p>
            <a:pPr>
              <a:lnSpc>
                <a:spcPct val="100000"/>
              </a:lnSpc>
              <a:spcBef>
                <a:spcPts val="1400"/>
              </a:spcBef>
            </a:pPr>
            <a:endParaRPr lang="en-US" sz="1200" dirty="0">
              <a:solidFill>
                <a:schemeClr val="tx1"/>
              </a:solidFill>
              <a:latin typeface="+mn-lt"/>
            </a:endParaRPr>
          </a:p>
          <a:p>
            <a:pPr>
              <a:lnSpc>
                <a:spcPct val="100000"/>
              </a:lnSpc>
              <a:spcBef>
                <a:spcPts val="1400"/>
              </a:spcBef>
            </a:pPr>
            <a:endParaRPr lang="en-US" sz="1200" dirty="0">
              <a:solidFill>
                <a:schemeClr val="tx1"/>
              </a:solidFill>
              <a:latin typeface="+mn-lt"/>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
        <p:nvSpPr>
          <p:cNvPr id="3" name="TextBox 2">
            <a:extLst>
              <a:ext uri="{FF2B5EF4-FFF2-40B4-BE49-F238E27FC236}">
                <a16:creationId xmlns:a16="http://schemas.microsoft.com/office/drawing/2014/main" id="{CC4F1648-0601-446E-8E11-6DDA463CCE26}"/>
              </a:ext>
            </a:extLst>
          </p:cNvPr>
          <p:cNvSpPr txBox="1"/>
          <p:nvPr/>
        </p:nvSpPr>
        <p:spPr>
          <a:xfrm>
            <a:off x="545690" y="1518776"/>
            <a:ext cx="7919884" cy="2677656"/>
          </a:xfrm>
          <a:prstGeom prst="rect">
            <a:avLst/>
          </a:prstGeom>
          <a:noFill/>
        </p:spPr>
        <p:txBody>
          <a:bodyPr wrap="square" rtlCol="0">
            <a:spAutoFit/>
          </a:bodyPr>
          <a:lstStyle/>
          <a:p>
            <a:pPr marL="285750" indent="-285750">
              <a:buFont typeface="Arial" panose="020B0604020202020204" pitchFamily="34" charset="0"/>
              <a:buChar char="•"/>
            </a:pPr>
            <a:r>
              <a:rPr lang="en-US" sz="1200" b="0" i="0" dirty="0">
                <a:solidFill>
                  <a:srgbClr val="000000"/>
                </a:solidFill>
                <a:effectLst/>
              </a:rPr>
              <a:t>Rocket launch data was requested from SpaceX API with the URL</a:t>
            </a:r>
          </a:p>
          <a:p>
            <a:pPr marL="285750" indent="-285750">
              <a:buFont typeface="Arial" panose="020B0604020202020204" pitchFamily="34" charset="0"/>
              <a:buChar char="•"/>
            </a:pPr>
            <a:endParaRPr lang="en-US" sz="1200" b="0" i="0" dirty="0">
              <a:solidFill>
                <a:srgbClr val="000000"/>
              </a:solidFill>
              <a:effectLst/>
            </a:endParaRPr>
          </a:p>
          <a:p>
            <a:pPr marL="285750" indent="-285750">
              <a:buFont typeface="Arial" panose="020B0604020202020204" pitchFamily="34" charset="0"/>
              <a:buChar char="•"/>
            </a:pPr>
            <a:r>
              <a:rPr lang="en-US" sz="1200" b="0" i="0" dirty="0">
                <a:solidFill>
                  <a:srgbClr val="000000"/>
                </a:solidFill>
                <a:effectLst/>
              </a:rPr>
              <a:t>API was used to extract information using identification numbers in the launch data</a:t>
            </a:r>
          </a:p>
          <a:p>
            <a:pPr marL="285750" indent="-285750">
              <a:buFont typeface="Arial" panose="020B0604020202020204" pitchFamily="34" charset="0"/>
              <a:buChar char="•"/>
            </a:pPr>
            <a:endParaRPr lang="en-US" sz="1200" b="0" i="0" dirty="0">
              <a:solidFill>
                <a:srgbClr val="000000"/>
              </a:solidFill>
              <a:effectLst/>
            </a:endParaRPr>
          </a:p>
          <a:p>
            <a:pPr marL="285750" indent="-285750">
              <a:buFont typeface="Arial" panose="020B0604020202020204" pitchFamily="34" charset="0"/>
              <a:buChar char="•"/>
            </a:pPr>
            <a:r>
              <a:rPr lang="en-US" sz="1200" b="0" i="0" dirty="0">
                <a:solidFill>
                  <a:srgbClr val="000000"/>
                </a:solidFill>
                <a:effectLst/>
              </a:rPr>
              <a:t>To make the requested JSON results more consistent, </a:t>
            </a:r>
            <a:r>
              <a:rPr lang="en-US" sz="1200" b="0" i="0" dirty="0" err="1">
                <a:solidFill>
                  <a:srgbClr val="000000"/>
                </a:solidFill>
                <a:effectLst/>
              </a:rPr>
              <a:t>json_normalize</a:t>
            </a:r>
            <a:r>
              <a:rPr lang="en-US" sz="1200" b="0" i="0" dirty="0">
                <a:solidFill>
                  <a:srgbClr val="000000"/>
                </a:solidFill>
                <a:effectLst/>
              </a:rPr>
              <a:t> was used.</a:t>
            </a:r>
          </a:p>
          <a:p>
            <a:pPr marL="285750" indent="-285750">
              <a:buFont typeface="Arial" panose="020B0604020202020204" pitchFamily="34" charset="0"/>
              <a:buChar char="•"/>
            </a:pPr>
            <a:endParaRPr lang="en-US" sz="1200" b="0" i="0" dirty="0">
              <a:solidFill>
                <a:srgbClr val="000000"/>
              </a:solidFill>
              <a:effectLst/>
            </a:endParaRPr>
          </a:p>
          <a:p>
            <a:pPr marL="285750" indent="-285750">
              <a:buFont typeface="Arial" panose="020B0604020202020204" pitchFamily="34" charset="0"/>
              <a:buChar char="•"/>
            </a:pPr>
            <a:r>
              <a:rPr lang="en-US" sz="1200" dirty="0" err="1">
                <a:solidFill>
                  <a:srgbClr val="000000"/>
                </a:solidFill>
              </a:rPr>
              <a:t>BeautifulSoup</a:t>
            </a:r>
            <a:r>
              <a:rPr lang="en-US" sz="1200" dirty="0">
                <a:solidFill>
                  <a:srgbClr val="000000"/>
                </a:solidFill>
              </a:rPr>
              <a:t> was used scrape HTML tables and the data was converted to Pandas </a:t>
            </a:r>
            <a:r>
              <a:rPr lang="en-US" sz="1200" dirty="0" err="1">
                <a:solidFill>
                  <a:srgbClr val="000000"/>
                </a:solidFill>
              </a:rPr>
              <a:t>DataFrame</a:t>
            </a:r>
            <a:r>
              <a:rPr lang="en-US" sz="1200" dirty="0">
                <a:solidFill>
                  <a:srgbClr val="000000"/>
                </a:solidFill>
              </a:rPr>
              <a:t>.</a:t>
            </a:r>
          </a:p>
          <a:p>
            <a:pPr marL="285750" indent="-285750">
              <a:buFont typeface="Arial" panose="020B0604020202020204" pitchFamily="34" charset="0"/>
              <a:buChar char="•"/>
            </a:pPr>
            <a:endParaRPr lang="en-US" sz="1200" dirty="0">
              <a:solidFill>
                <a:srgbClr val="000000"/>
              </a:solidFill>
            </a:endParaRPr>
          </a:p>
          <a:p>
            <a:pPr marL="285750" indent="-285750">
              <a:buFont typeface="Arial" panose="020B0604020202020204" pitchFamily="34" charset="0"/>
              <a:buChar char="•"/>
            </a:pPr>
            <a:r>
              <a:rPr lang="en-US" sz="1200" dirty="0">
                <a:solidFill>
                  <a:srgbClr val="000000"/>
                </a:solidFill>
              </a:rPr>
              <a:t>Data Wrangling was done to normalize data into flat table and additional API endpoints was used</a:t>
            </a:r>
          </a:p>
          <a:p>
            <a:r>
              <a:rPr lang="en-US" sz="1200" dirty="0">
                <a:solidFill>
                  <a:srgbClr val="000000"/>
                </a:solidFill>
              </a:rPr>
              <a:t> </a:t>
            </a:r>
          </a:p>
          <a:p>
            <a:pPr marL="285750" indent="-285750">
              <a:buFont typeface="Arial" panose="020B0604020202020204" pitchFamily="34" charset="0"/>
              <a:buChar char="•"/>
            </a:pPr>
            <a:r>
              <a:rPr lang="en-US" sz="1200" dirty="0">
                <a:solidFill>
                  <a:srgbClr val="000000"/>
                </a:solidFill>
              </a:rPr>
              <a:t>Null values was handled by calculating the mean</a:t>
            </a:r>
          </a:p>
          <a:p>
            <a:pPr marL="285750" indent="-285750">
              <a:buFont typeface="Arial" panose="020B0604020202020204" pitchFamily="34" charset="0"/>
              <a:buChar char="•"/>
            </a:pPr>
            <a:endParaRPr lang="en-US" sz="1200" dirty="0">
              <a:solidFill>
                <a:srgbClr val="000000"/>
              </a:solidFill>
            </a:endParaRPr>
          </a:p>
          <a:p>
            <a:pPr marL="285750" indent="-285750">
              <a:buFont typeface="Arial" panose="020B0604020202020204" pitchFamily="34" charset="0"/>
              <a:buChar char="•"/>
            </a:pPr>
            <a:r>
              <a:rPr lang="en-US" sz="1200" dirty="0">
                <a:solidFill>
                  <a:srgbClr val="000000"/>
                </a:solidFill>
              </a:rPr>
              <a:t>One-hot encode was used for landing pad with null values</a:t>
            </a:r>
          </a:p>
          <a:p>
            <a:pPr marL="285750" indent="-285750">
              <a:buFont typeface="Arial" panose="020B0604020202020204" pitchFamily="34" charset="0"/>
              <a:buChar char="•"/>
            </a:pPr>
            <a:endParaRPr lang="en-US" sz="1200" dirty="0"/>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10" name="Picture 9">
            <a:extLst>
              <a:ext uri="{FF2B5EF4-FFF2-40B4-BE49-F238E27FC236}">
                <a16:creationId xmlns:a16="http://schemas.microsoft.com/office/drawing/2014/main" id="{D3381D38-A208-48E5-9896-C4F232209680}"/>
              </a:ext>
            </a:extLst>
          </p:cNvPr>
          <p:cNvPicPr>
            <a:picLocks noChangeAspect="1"/>
          </p:cNvPicPr>
          <p:nvPr/>
        </p:nvPicPr>
        <p:blipFill>
          <a:blip r:embed="rId3"/>
          <a:stretch>
            <a:fillRect/>
          </a:stretch>
        </p:blipFill>
        <p:spPr>
          <a:xfrm>
            <a:off x="6275661" y="1999087"/>
            <a:ext cx="5477850" cy="2359947"/>
          </a:xfrm>
          <a:prstGeom prst="rect">
            <a:avLst/>
          </a:prstGeom>
        </p:spPr>
      </p:pic>
      <p:sp>
        <p:nvSpPr>
          <p:cNvPr id="11" name="Rectangle 1">
            <a:extLst>
              <a:ext uri="{FF2B5EF4-FFF2-40B4-BE49-F238E27FC236}">
                <a16:creationId xmlns:a16="http://schemas.microsoft.com/office/drawing/2014/main" id="{0B6E9581-6B0A-49DF-969F-53D2D6AD1E4C}"/>
              </a:ext>
            </a:extLst>
          </p:cNvPr>
          <p:cNvSpPr>
            <a:spLocks noChangeArrowheads="1"/>
          </p:cNvSpPr>
          <p:nvPr/>
        </p:nvSpPr>
        <p:spPr bwMode="auto">
          <a:xfrm>
            <a:off x="438489" y="1305342"/>
            <a:ext cx="5486245" cy="424731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just" defTabSz="914400" rtl="0" eaLnBrk="0" fontAlgn="base" latinLnBrk="0" hangingPunct="0">
              <a:lnSpc>
                <a:spcPct val="100000"/>
              </a:lnSpc>
              <a:spcBef>
                <a:spcPct val="0"/>
              </a:spcBef>
              <a:spcAft>
                <a:spcPct val="0"/>
              </a:spcAft>
              <a:buClrTx/>
              <a:buSzTx/>
              <a:tabLst/>
            </a:pPr>
            <a:r>
              <a:rPr kumimoji="0" lang="en-US" altLang="en-US" b="1" i="0" u="none" strike="noStrike" cap="none" normalizeH="0" baseline="0" dirty="0">
                <a:ln>
                  <a:noFill/>
                </a:ln>
                <a:solidFill>
                  <a:schemeClr val="tx1"/>
                </a:solidFill>
                <a:effectLst/>
              </a:rPr>
              <a:t>Data Collection Process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200" b="1"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API Setup:</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Define the Base URL: api.spacexdata.com/v4/.</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Identify the Endpoint: /launches/past.</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Make API Request:</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Use the requests library to perform a GET request.</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Retrieve JSON response from the API.</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Parse JSON Response:</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Use the .json() method to convert the response to a JSON object.</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Normalize JSON data into a flat table using </a:t>
            </a:r>
            <a:r>
              <a:rPr kumimoji="0" lang="en-US" altLang="en-US" sz="1200" i="0" u="none" strike="noStrike" cap="none" normalizeH="0" baseline="0" dirty="0" err="1">
                <a:ln>
                  <a:noFill/>
                </a:ln>
                <a:solidFill>
                  <a:schemeClr val="tx1"/>
                </a:solidFill>
                <a:effectLst/>
              </a:rPr>
              <a:t>json_normalize</a:t>
            </a:r>
            <a:r>
              <a:rPr kumimoji="0" lang="en-US" altLang="en-US" sz="1200" i="0" u="none" strike="noStrike" cap="none" normalizeH="0" baseline="0" dirty="0">
                <a:ln>
                  <a:noFill/>
                </a:ln>
                <a:solidFill>
                  <a:schemeClr val="tx1"/>
                </a:solidFill>
                <a:effectLst/>
              </a:rPr>
              <a:t>.</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Extract Specific Data:</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Use additional endpoints to gather detailed information (e.g., /rockets, /launchpads).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Merge data from multiple endpoints.</a:t>
            </a:r>
          </a:p>
          <a:p>
            <a:pPr marL="0" marR="0" lvl="0" indent="0" algn="just"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b="1" i="0" u="none" strike="noStrike" cap="none" normalizeH="0" baseline="0" dirty="0">
                <a:ln>
                  <a:noFill/>
                </a:ln>
                <a:solidFill>
                  <a:schemeClr val="tx1"/>
                </a:solidFill>
                <a:effectLst/>
              </a:rPr>
              <a:t>Data Cleaning:</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Filter data to remove unnecessary entries (e.g., exclude Falcon 1 launches).</a:t>
            </a:r>
          </a:p>
          <a:p>
            <a:pPr marL="0" marR="0" lvl="0" indent="0" algn="just"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Handle NULL values by imputing or removing them</a:t>
            </a:r>
          </a:p>
          <a:p>
            <a:pPr marR="0" lvl="0" algn="just"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p:txBody>
      </p:sp>
      <p:sp>
        <p:nvSpPr>
          <p:cNvPr id="12" name="TextBox 11">
            <a:extLst>
              <a:ext uri="{FF2B5EF4-FFF2-40B4-BE49-F238E27FC236}">
                <a16:creationId xmlns:a16="http://schemas.microsoft.com/office/drawing/2014/main" id="{A9B8B71E-D3F9-4E26-BA90-27F79DF3E2DB}"/>
              </a:ext>
            </a:extLst>
          </p:cNvPr>
          <p:cNvSpPr txBox="1"/>
          <p:nvPr/>
        </p:nvSpPr>
        <p:spPr>
          <a:xfrm flipH="1">
            <a:off x="6148553" y="6025573"/>
            <a:ext cx="5031021" cy="230832"/>
          </a:xfrm>
          <a:prstGeom prst="rect">
            <a:avLst/>
          </a:prstGeom>
          <a:noFill/>
        </p:spPr>
        <p:txBody>
          <a:bodyPr wrap="square" rtlCol="0">
            <a:spAutoFit/>
          </a:bodyPr>
          <a:lstStyle/>
          <a:p>
            <a:r>
              <a:rPr lang="en-US" sz="900" i="1" dirty="0">
                <a:solidFill>
                  <a:srgbClr val="1C7DDB"/>
                </a:solidFill>
              </a:rPr>
              <a:t>https://github.com/lawalerachel/Applied-Data-Science-Capstone/blob/main/data-collection-api.ipynb</a:t>
            </a:r>
          </a:p>
        </p:txBody>
      </p:sp>
      <p:sp>
        <p:nvSpPr>
          <p:cNvPr id="13" name="TextBox 12">
            <a:extLst>
              <a:ext uri="{FF2B5EF4-FFF2-40B4-BE49-F238E27FC236}">
                <a16:creationId xmlns:a16="http://schemas.microsoft.com/office/drawing/2014/main" id="{86094EC0-C35C-448E-92BB-5D78E109A7EA}"/>
              </a:ext>
            </a:extLst>
          </p:cNvPr>
          <p:cNvSpPr txBox="1"/>
          <p:nvPr/>
        </p:nvSpPr>
        <p:spPr>
          <a:xfrm>
            <a:off x="7254024" y="4557172"/>
            <a:ext cx="3521123" cy="369332"/>
          </a:xfrm>
          <a:prstGeom prst="rect">
            <a:avLst/>
          </a:prstGeom>
          <a:noFill/>
        </p:spPr>
        <p:txBody>
          <a:bodyPr wrap="square" rtlCol="0">
            <a:spAutoFit/>
          </a:bodyPr>
          <a:lstStyle/>
          <a:p>
            <a:r>
              <a:rPr lang="en-US" dirty="0"/>
              <a:t>Data Collection </a:t>
            </a:r>
            <a:r>
              <a:rPr lang="en-US" dirty="0" err="1"/>
              <a:t>FlowChart</a:t>
            </a:r>
            <a:endParaRPr lang="en-US" dirty="0"/>
          </a:p>
        </p:txBody>
      </p:sp>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5" name="Picture 4">
            <a:extLst>
              <a:ext uri="{FF2B5EF4-FFF2-40B4-BE49-F238E27FC236}">
                <a16:creationId xmlns:a16="http://schemas.microsoft.com/office/drawing/2014/main" id="{247351DA-DF02-485C-92A7-7BBC7CA78BB7}"/>
              </a:ext>
            </a:extLst>
          </p:cNvPr>
          <p:cNvPicPr>
            <a:picLocks noChangeAspect="1"/>
          </p:cNvPicPr>
          <p:nvPr/>
        </p:nvPicPr>
        <p:blipFill>
          <a:blip r:embed="rId3"/>
          <a:stretch>
            <a:fillRect/>
          </a:stretch>
        </p:blipFill>
        <p:spPr>
          <a:xfrm>
            <a:off x="5513420" y="2083826"/>
            <a:ext cx="5857842" cy="2343137"/>
          </a:xfrm>
          <a:prstGeom prst="rect">
            <a:avLst/>
          </a:prstGeom>
        </p:spPr>
      </p:pic>
      <p:sp>
        <p:nvSpPr>
          <p:cNvPr id="8" name="Rectangle 1">
            <a:extLst>
              <a:ext uri="{FF2B5EF4-FFF2-40B4-BE49-F238E27FC236}">
                <a16:creationId xmlns:a16="http://schemas.microsoft.com/office/drawing/2014/main" id="{379BC0DE-B77F-4E3B-8E43-347D8B423F3D}"/>
              </a:ext>
            </a:extLst>
          </p:cNvPr>
          <p:cNvSpPr>
            <a:spLocks noChangeArrowheads="1"/>
          </p:cNvSpPr>
          <p:nvPr/>
        </p:nvSpPr>
        <p:spPr bwMode="auto">
          <a:xfrm>
            <a:off x="525922" y="1253611"/>
            <a:ext cx="4441857" cy="52014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tabLst/>
            </a:pPr>
            <a:r>
              <a:rPr kumimoji="0" lang="en-US" altLang="en-US" sz="1600" b="1" i="0" u="none" strike="noStrike" cap="none" normalizeH="0" baseline="0" dirty="0">
                <a:ln>
                  <a:noFill/>
                </a:ln>
                <a:solidFill>
                  <a:schemeClr val="tx1"/>
                </a:solidFill>
                <a:effectLst/>
              </a:rPr>
              <a:t>Web Scraping Setup:</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600" b="1"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i="0" u="none" strike="noStrike" cap="none" normalizeH="0" baseline="0" dirty="0">
                <a:ln>
                  <a:noFill/>
                </a:ln>
                <a:solidFill>
                  <a:schemeClr val="tx1"/>
                </a:solidFill>
                <a:effectLst/>
              </a:rPr>
              <a:t>Import necessary libraries: </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lang="en-US" altLang="en-US" sz="1200" dirty="0"/>
              <a:t>	r</a:t>
            </a:r>
            <a:r>
              <a:rPr kumimoji="0" lang="en-US" altLang="en-US" sz="1200" i="0" u="none" strike="noStrike" cap="none" normalizeH="0" baseline="0" dirty="0">
                <a:ln>
                  <a:noFill/>
                </a:ln>
                <a:solidFill>
                  <a:schemeClr val="tx1"/>
                </a:solidFill>
                <a:effectLst/>
              </a:rPr>
              <a:t>equests, </a:t>
            </a:r>
            <a:r>
              <a:rPr kumimoji="0" lang="en-US" altLang="en-US" sz="1200" i="0" u="none" strike="noStrike" cap="none" normalizeH="0" baseline="0" dirty="0" err="1">
                <a:ln>
                  <a:noFill/>
                </a:ln>
                <a:solidFill>
                  <a:schemeClr val="tx1"/>
                </a:solidFill>
                <a:effectLst/>
              </a:rPr>
              <a:t>BeautifulSoup</a:t>
            </a:r>
            <a:r>
              <a:rPr kumimoji="0" lang="en-US" altLang="en-US" sz="1200" i="0" u="none" strike="noStrike" cap="none" normalizeH="0" baseline="0" dirty="0">
                <a:ln>
                  <a:noFill/>
                </a:ln>
                <a:solidFill>
                  <a:schemeClr val="tx1"/>
                </a:solidFill>
                <a:effectLst/>
              </a:rPr>
              <a:t>, pandas.</a:t>
            </a:r>
          </a:p>
          <a:p>
            <a:pPr marL="0" marR="0" lvl="0" indent="0" algn="l" defTabSz="914400" rtl="0" eaLnBrk="0" fontAlgn="base" latinLnBrk="0" hangingPunct="0">
              <a:lnSpc>
                <a:spcPct val="100000"/>
              </a:lnSpc>
              <a:spcBef>
                <a:spcPct val="0"/>
              </a:spcBef>
              <a:spcAft>
                <a:spcPct val="0"/>
              </a:spcAft>
              <a:buClrTx/>
              <a:buSzTx/>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lang="en-US" altLang="en-US" sz="1200" dirty="0"/>
              <a:t>	</a:t>
            </a:r>
            <a:r>
              <a:rPr kumimoji="0" lang="en-US" altLang="en-US" sz="1200" i="0" u="none" strike="noStrike" cap="none" normalizeH="0" baseline="0" dirty="0">
                <a:ln>
                  <a:noFill/>
                </a:ln>
                <a:solidFill>
                  <a:schemeClr val="tx1"/>
                </a:solidFill>
                <a:effectLst/>
              </a:rPr>
              <a:t>Define target URL for scraping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Request and Parse HTML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Perform GET request to the URL.</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lang="en-US" altLang="en-US" sz="1200" dirty="0"/>
              <a:t>	P</a:t>
            </a:r>
            <a:r>
              <a:rPr kumimoji="0" lang="en-US" altLang="en-US" sz="1200" i="0" u="none" strike="noStrike" cap="none" normalizeH="0" baseline="0" dirty="0">
                <a:ln>
                  <a:noFill/>
                </a:ln>
                <a:solidFill>
                  <a:schemeClr val="tx1"/>
                </a:solidFill>
                <a:effectLst/>
              </a:rPr>
              <a:t>arse HTML content using </a:t>
            </a:r>
            <a:r>
              <a:rPr kumimoji="0" lang="en-US" altLang="en-US" sz="1200" i="0" u="none" strike="noStrike" cap="none" normalizeH="0" baseline="0" dirty="0" err="1">
                <a:ln>
                  <a:noFill/>
                </a:ln>
                <a:solidFill>
                  <a:schemeClr val="tx1"/>
                </a:solidFill>
                <a:effectLst/>
              </a:rPr>
              <a:t>BeautifulSoup</a:t>
            </a:r>
            <a:r>
              <a:rPr kumimoji="0" lang="en-US" altLang="en-US" sz="120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i="0" u="none" strike="noStrike" cap="none" normalizeH="0" baseline="0" dirty="0">
                <a:ln>
                  <a:noFill/>
                </a:ln>
                <a:solidFill>
                  <a:schemeClr val="tx1"/>
                </a:solidFill>
                <a:effectLst/>
              </a:rPr>
              <a:t>Extract Data: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Locate HTML tables containing data.</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Extract data from HTML tables.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200" i="0" u="none" strike="noStrike" cap="none" normalizeH="0" baseline="0" dirty="0">
                <a:ln>
                  <a:noFill/>
                </a:ln>
                <a:solidFill>
                  <a:schemeClr val="tx1"/>
                </a:solidFill>
                <a:effectLst/>
              </a:rPr>
              <a:t>Data Wrangling:</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Convert extracted data to Pandas </a:t>
            </a:r>
            <a:r>
              <a:rPr kumimoji="0" lang="en-US" altLang="en-US" sz="1200" i="0" u="none" strike="noStrike" cap="none" normalizeH="0" baseline="0" dirty="0" err="1">
                <a:ln>
                  <a:noFill/>
                </a:ln>
                <a:solidFill>
                  <a:schemeClr val="tx1"/>
                </a:solidFill>
                <a:effectLst/>
              </a:rPr>
              <a:t>DataFrame</a:t>
            </a:r>
            <a:r>
              <a:rPr kumimoji="0" lang="en-US" altLang="en-US" sz="1200" i="0" u="none" strike="noStrike" cap="none" normalizeH="0" baseline="0" dirty="0">
                <a:ln>
                  <a:noFill/>
                </a:ln>
                <a:solidFill>
                  <a:schemeClr val="tx1"/>
                </a:solidFill>
                <a:effectLst/>
              </a:rPr>
              <a:t>.</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tabLst/>
            </a:pPr>
            <a:r>
              <a:rPr kumimoji="0" lang="en-US" altLang="en-US" sz="1200" i="0" u="none" strike="noStrike" cap="none" normalizeH="0" baseline="0" dirty="0">
                <a:ln>
                  <a:noFill/>
                </a:ln>
                <a:solidFill>
                  <a:schemeClr val="tx1"/>
                </a:solidFill>
                <a:effectLst/>
              </a:rPr>
              <a:t>	Clean and preprocess data (e.g., handle NULL values).</a:t>
            </a:r>
          </a:p>
          <a:p>
            <a:pPr marL="0" marR="0" lvl="0" indent="0" algn="l" defTabSz="914400" rtl="0" eaLnBrk="0" fontAlgn="base" latinLnBrk="0" hangingPunct="0">
              <a:lnSpc>
                <a:spcPct val="100000"/>
              </a:lnSpc>
              <a:spcBef>
                <a:spcPct val="0"/>
              </a:spcBef>
              <a:spcAft>
                <a:spcPct val="0"/>
              </a:spcAft>
              <a:buClrTx/>
              <a:buSzTx/>
              <a:buFontTx/>
              <a:buChar char="•"/>
              <a:tabLst/>
            </a:pPr>
            <a:endParaRPr kumimoji="0" lang="en-US" altLang="en-US" sz="120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200" i="0" u="none" strike="noStrike" cap="none" normalizeH="0" baseline="0" dirty="0">
              <a:ln>
                <a:noFill/>
              </a:ln>
              <a:solidFill>
                <a:schemeClr val="tx1"/>
              </a:solidFill>
              <a:effectLst/>
            </a:endParaRPr>
          </a:p>
        </p:txBody>
      </p:sp>
      <p:sp>
        <p:nvSpPr>
          <p:cNvPr id="12" name="TextBox 11">
            <a:extLst>
              <a:ext uri="{FF2B5EF4-FFF2-40B4-BE49-F238E27FC236}">
                <a16:creationId xmlns:a16="http://schemas.microsoft.com/office/drawing/2014/main" id="{65FE61BE-CB7B-4652-996B-AD7E5DCFAC23}"/>
              </a:ext>
            </a:extLst>
          </p:cNvPr>
          <p:cNvSpPr txBox="1"/>
          <p:nvPr/>
        </p:nvSpPr>
        <p:spPr>
          <a:xfrm>
            <a:off x="6954210" y="4557172"/>
            <a:ext cx="3521123" cy="369332"/>
          </a:xfrm>
          <a:prstGeom prst="rect">
            <a:avLst/>
          </a:prstGeom>
          <a:noFill/>
        </p:spPr>
        <p:txBody>
          <a:bodyPr wrap="square" rtlCol="0">
            <a:spAutoFit/>
          </a:bodyPr>
          <a:lstStyle/>
          <a:p>
            <a:r>
              <a:rPr lang="en-US" dirty="0"/>
              <a:t>Data Scraping </a:t>
            </a:r>
            <a:r>
              <a:rPr lang="en-US" dirty="0" err="1"/>
              <a:t>FlowChart</a:t>
            </a:r>
            <a:endParaRPr lang="en-US" dirty="0"/>
          </a:p>
        </p:txBody>
      </p:sp>
      <p:sp>
        <p:nvSpPr>
          <p:cNvPr id="10" name="TextBox 9">
            <a:extLst>
              <a:ext uri="{FF2B5EF4-FFF2-40B4-BE49-F238E27FC236}">
                <a16:creationId xmlns:a16="http://schemas.microsoft.com/office/drawing/2014/main" id="{81AB226F-4699-423E-86C4-81F688CDBB26}"/>
              </a:ext>
            </a:extLst>
          </p:cNvPr>
          <p:cNvSpPr txBox="1"/>
          <p:nvPr/>
        </p:nvSpPr>
        <p:spPr>
          <a:xfrm>
            <a:off x="4967779" y="5956990"/>
            <a:ext cx="6317832" cy="230832"/>
          </a:xfrm>
          <a:prstGeom prst="rect">
            <a:avLst/>
          </a:prstGeom>
          <a:noFill/>
        </p:spPr>
        <p:txBody>
          <a:bodyPr wrap="square" rtlCol="0">
            <a:spAutoFit/>
          </a:bodyPr>
          <a:lstStyle/>
          <a:p>
            <a:r>
              <a:rPr lang="en-US" sz="900" dirty="0">
                <a:solidFill>
                  <a:srgbClr val="1C7DDB"/>
                </a:solidFill>
              </a:rPr>
              <a:t>https://github.com/lawalerachel/Applied-Data-Science-Capstone/blob/main/Data%20Collection%20-%20web%20scraping.ipynb</a:t>
            </a:r>
          </a:p>
        </p:txBody>
      </p:sp>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Yellow Orange">
      <a:dk1>
        <a:sysClr val="windowText" lastClr="000000"/>
      </a:dk1>
      <a:lt1>
        <a:sysClr val="window" lastClr="FFFFFF"/>
      </a:lt1>
      <a:dk2>
        <a:srgbClr val="4E3B30"/>
      </a:dk2>
      <a:lt2>
        <a:srgbClr val="FBEEC9"/>
      </a:lt2>
      <a:accent1>
        <a:srgbClr val="F0A22E"/>
      </a:accent1>
      <a:accent2>
        <a:srgbClr val="A5644E"/>
      </a:accent2>
      <a:accent3>
        <a:srgbClr val="B58B80"/>
      </a:accent3>
      <a:accent4>
        <a:srgbClr val="C3986D"/>
      </a:accent4>
      <a:accent5>
        <a:srgbClr val="A19574"/>
      </a:accent5>
      <a:accent6>
        <a:srgbClr val="C17529"/>
      </a:accent6>
      <a:hlink>
        <a:srgbClr val="AD1F1F"/>
      </a:hlink>
      <a:folHlink>
        <a:srgbClr val="FFC42F"/>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customXml/itemProps2.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3.xml><?xml version="1.0" encoding="utf-8"?>
<ds:datastoreItem xmlns:ds="http://schemas.openxmlformats.org/officeDocument/2006/customXml" ds:itemID="{7EFDA260-DDA0-422C-B7AE-778F653FBB36}">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
  <TotalTime>2195</TotalTime>
  <Words>5105</Words>
  <Application>Microsoft Office PowerPoint</Application>
  <PresentationFormat>Widescreen</PresentationFormat>
  <Paragraphs>453</Paragraphs>
  <Slides>47</Slides>
  <Notes>5</Notes>
  <HiddenSlides>1</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47</vt:i4>
      </vt:variant>
    </vt:vector>
  </HeadingPairs>
  <TitlesOfParts>
    <vt:vector size="55" baseType="lpstr">
      <vt:lpstr>Abadi</vt:lpstr>
      <vt:lpstr>Arial</vt:lpstr>
      <vt:lpstr>Calibri</vt:lpstr>
      <vt:lpstr>Calibri Light</vt:lpstr>
      <vt:lpstr>IBM Plex Mono SemiBold</vt:lpstr>
      <vt:lpstr>IBM Plex Mono Text</vt:lpstr>
      <vt:lpstr>system-ui</vt:lpstr>
      <vt:lpstr>Custom Design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&lt;Title&gt;</dc:title>
  <dc:creator>YAN Luo</dc:creator>
  <cp:lastModifiedBy>Rachel Lawale</cp:lastModifiedBy>
  <cp:revision>255</cp:revision>
  <dcterms:created xsi:type="dcterms:W3CDTF">2021-04-29T18:58:34Z</dcterms:created>
  <dcterms:modified xsi:type="dcterms:W3CDTF">2024-08-07T19:07:54Z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